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88" r:id="rId3"/>
    <p:sldId id="257" r:id="rId4"/>
    <p:sldId id="259" r:id="rId5"/>
    <p:sldId id="260" r:id="rId6"/>
    <p:sldId id="261" r:id="rId7"/>
    <p:sldId id="262" r:id="rId8"/>
    <p:sldId id="263" r:id="rId9"/>
    <p:sldId id="264" r:id="rId10"/>
    <p:sldId id="265" r:id="rId11"/>
    <p:sldId id="266" r:id="rId12"/>
    <p:sldId id="268" r:id="rId13"/>
    <p:sldId id="269" r:id="rId14"/>
    <p:sldId id="270" r:id="rId15"/>
    <p:sldId id="287" r:id="rId16"/>
    <p:sldId id="271" r:id="rId17"/>
    <p:sldId id="272" r:id="rId18"/>
    <p:sldId id="273" r:id="rId19"/>
    <p:sldId id="274" r:id="rId20"/>
    <p:sldId id="275" r:id="rId21"/>
    <p:sldId id="276" r:id="rId22"/>
    <p:sldId id="277" r:id="rId23"/>
    <p:sldId id="278" r:id="rId24"/>
    <p:sldId id="289" r:id="rId25"/>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95" autoAdjust="0"/>
  </p:normalViewPr>
  <p:slideViewPr>
    <p:cSldViewPr snapToGrid="0">
      <p:cViewPr varScale="1">
        <p:scale>
          <a:sx n="115" d="100"/>
          <a:sy n="115" d="100"/>
        </p:scale>
        <p:origin x="39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FC7C49-5489-4ACA-8AED-5EE45C3D3753}" type="datetimeFigureOut">
              <a:rPr lang="sr-Latn-RS" smtClean="0"/>
              <a:t>10.02.2023</a:t>
            </a:fld>
            <a:endParaRPr lang="sr-Latn-R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r-Latn-R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63C913-5C10-4922-8973-2045E742902F}" type="slidenum">
              <a:rPr lang="sr-Latn-RS" smtClean="0"/>
              <a:t>‹#›</a:t>
            </a:fld>
            <a:endParaRPr lang="sr-Latn-RS"/>
          </a:p>
        </p:txBody>
      </p:sp>
    </p:spTree>
    <p:extLst>
      <p:ext uri="{BB962C8B-B14F-4D97-AF65-F5344CB8AC3E}">
        <p14:creationId xmlns:p14="http://schemas.microsoft.com/office/powerpoint/2010/main" val="12313431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C38000-CD92-42A2-BF9B-501C8030A5E1}" type="datetimeFigureOut">
              <a:rPr lang="sr-Latn-RS" smtClean="0"/>
              <a:t>10.02.2023</a:t>
            </a:fld>
            <a:endParaRPr lang="sr-Latn-R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r-Latn-R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r-Latn-R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FD8A5D-A211-4A14-AED9-CF74F215E40E}" type="slidenum">
              <a:rPr lang="sr-Latn-RS" smtClean="0"/>
              <a:t>‹#›</a:t>
            </a:fld>
            <a:endParaRPr lang="sr-Latn-RS"/>
          </a:p>
        </p:txBody>
      </p:sp>
    </p:spTree>
    <p:extLst>
      <p:ext uri="{BB962C8B-B14F-4D97-AF65-F5344CB8AC3E}">
        <p14:creationId xmlns:p14="http://schemas.microsoft.com/office/powerpoint/2010/main" val="368053129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a:p>
        </p:txBody>
      </p:sp>
      <p:sp>
        <p:nvSpPr>
          <p:cNvPr id="4" name="Slide Number Placeholder 3"/>
          <p:cNvSpPr>
            <a:spLocks noGrp="1"/>
          </p:cNvSpPr>
          <p:nvPr>
            <p:ph type="sldNum" sz="quarter" idx="10"/>
          </p:nvPr>
        </p:nvSpPr>
        <p:spPr/>
        <p:txBody>
          <a:bodyPr/>
          <a:lstStyle/>
          <a:p>
            <a:fld id="{A5FD8A5D-A211-4A14-AED9-CF74F215E40E}" type="slidenum">
              <a:rPr lang="sr-Latn-RS" smtClean="0"/>
              <a:t>1</a:t>
            </a:fld>
            <a:endParaRPr lang="sr-Latn-RS"/>
          </a:p>
        </p:txBody>
      </p:sp>
    </p:spTree>
    <p:extLst>
      <p:ext uri="{BB962C8B-B14F-4D97-AF65-F5344CB8AC3E}">
        <p14:creationId xmlns:p14="http://schemas.microsoft.com/office/powerpoint/2010/main" val="2651440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sr-Latn-R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2D2DD720-106D-4294-9C9F-D401CE3067E4}" type="datetime1">
              <a:rPr lang="sr-Latn-RS" smtClean="0"/>
              <a:t>10.02.2023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311286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7E9123F4-B3C1-4950-9C80-298B6A30A40E}" type="datetime1">
              <a:rPr lang="sr-Latn-RS" smtClean="0"/>
              <a:t>10.02.2023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952832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sr-Latn-R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4AFF24-31B1-4F6A-95ED-2B7105197334}" type="datetime1">
              <a:rPr lang="sr-Latn-RS" smtClean="0"/>
              <a:t>10.02.2023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1397965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BAFF121C-4086-4786-B0F1-DBB4D4447A0E}" type="datetime1">
              <a:rPr lang="sr-Latn-RS" smtClean="0"/>
              <a:t>10.02.2023</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3122098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sr-Latn-R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85C506F0-87C9-4333-AD8E-C6D102038970}" type="datetime1">
              <a:rPr lang="sr-Latn-RS" smtClean="0"/>
              <a:t>10.02.2023</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3034032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A90977C8-88C4-4E0E-B6CF-37177F82BDC4}" type="datetime1">
              <a:rPr lang="sr-Latn-RS" smtClean="0"/>
              <a:t>10.02.2023</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1466566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088C7F-E621-4437-A12B-DD924DF0BA39}" type="datetime1">
              <a:rPr lang="sr-Latn-RS" smtClean="0"/>
              <a:t>10.02.2023</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3711476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r-Latn-R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475254E-001A-4994-8C79-F70C19391EF1}" type="datetime1">
              <a:rPr lang="sr-Latn-RS" smtClean="0"/>
              <a:t>10.02.2023</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3517775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r-Latn-R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474FEF7-F052-4222-9371-471567E79236}" type="datetime1">
              <a:rPr lang="sr-Latn-RS" smtClean="0"/>
              <a:t>10.02.2023</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1065345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48865D85-D4C8-4890-B901-3616642C3AA6}" type="datetime1">
              <a:rPr lang="sr-Latn-RS" smtClean="0"/>
              <a:t>10.02.2023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2356282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1E586B78-B1EF-4D9F-A618-89172E0CBF8E}" type="datetime1">
              <a:rPr lang="sr-Latn-RS" smtClean="0"/>
              <a:t>10.02.2023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173574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68B9D8-9691-4AF1-B86E-27D5D09E6D90}" type="datetime1">
              <a:rPr lang="sr-Latn-RS" smtClean="0"/>
              <a:t>10.02.2023</a:t>
            </a:fld>
            <a:endParaRPr lang="sr-Latn-R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E36E4E-5BD7-4BE1-B3E5-D6ED3A110EE3}" type="slidenum">
              <a:rPr lang="sr-Latn-RS" smtClean="0"/>
              <a:t>‹#›</a:t>
            </a:fld>
            <a:endParaRPr lang="sr-Latn-RS"/>
          </a:p>
        </p:txBody>
      </p:sp>
    </p:spTree>
    <p:extLst>
      <p:ext uri="{BB962C8B-B14F-4D97-AF65-F5344CB8AC3E}">
        <p14:creationId xmlns:p14="http://schemas.microsoft.com/office/powerpoint/2010/main" val="1733118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partners@otpbanka.r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partnerportal@otpbanka.rs" TargetMode="External"/><Relationship Id="rId2" Type="http://schemas.openxmlformats.org/officeDocument/2006/relationships/hyperlink" Target="https://portalzapartnere.otpbanka.rs/"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mailto:partners@otpbanka.rs" TargetMode="Externa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partners@otpbanka.rs" TargetMode="Externa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mailto:partnerportal@otpbanka.rs"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mailto:partners@otpbanka.rs"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5.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65760"/>
            <a:ext cx="9144000" cy="1762298"/>
          </a:xfrm>
        </p:spPr>
        <p:txBody>
          <a:bodyPr/>
          <a:lstStyle/>
          <a:p>
            <a:r>
              <a:rPr lang="sr-Latn-CS" b="1" dirty="0" smtClean="0">
                <a:solidFill>
                  <a:srgbClr val="00B050"/>
                </a:solidFill>
              </a:rPr>
              <a:t>PORTAL ZA PARTNERE</a:t>
            </a:r>
            <a:r>
              <a:rPr lang="sr-Latn-CS" dirty="0" smtClean="0"/>
              <a:t/>
            </a:r>
            <a:br>
              <a:rPr lang="sr-Latn-CS" dirty="0" smtClean="0"/>
            </a:br>
            <a:endParaRPr lang="sr-Latn-RS" dirty="0"/>
          </a:p>
        </p:txBody>
      </p:sp>
      <p:sp>
        <p:nvSpPr>
          <p:cNvPr id="3" name="Subtitle 2"/>
          <p:cNvSpPr>
            <a:spLocks noGrp="1"/>
          </p:cNvSpPr>
          <p:nvPr>
            <p:ph type="subTitle" idx="1"/>
          </p:nvPr>
        </p:nvSpPr>
        <p:spPr>
          <a:xfrm>
            <a:off x="1524000" y="1928553"/>
            <a:ext cx="9144000" cy="4313985"/>
          </a:xfrm>
        </p:spPr>
        <p:txBody>
          <a:bodyPr/>
          <a:lstStyle/>
          <a:p>
            <a:pPr algn="l"/>
            <a:r>
              <a:rPr lang="sr-Latn-CS" dirty="0" smtClean="0"/>
              <a:t>  </a:t>
            </a:r>
            <a:endParaRPr lang="sr-Latn-RS" dirty="0"/>
          </a:p>
        </p:txBody>
      </p:sp>
      <p:sp>
        <p:nvSpPr>
          <p:cNvPr id="4" name="Slide Number Placeholder 3"/>
          <p:cNvSpPr>
            <a:spLocks noGrp="1"/>
          </p:cNvSpPr>
          <p:nvPr>
            <p:ph type="sldNum" sz="quarter" idx="12"/>
          </p:nvPr>
        </p:nvSpPr>
        <p:spPr/>
        <p:txBody>
          <a:bodyPr/>
          <a:lstStyle/>
          <a:p>
            <a:fld id="{DFE36E4E-5BD7-4BE1-B3E5-D6ED3A110EE3}" type="slidenum">
              <a:rPr lang="sr-Latn-RS" smtClean="0"/>
              <a:t>1</a:t>
            </a:fld>
            <a:endParaRPr lang="sr-Latn-RS"/>
          </a:p>
        </p:txBody>
      </p:sp>
      <p:pic>
        <p:nvPicPr>
          <p:cNvPr id="6" name="Picture 5"/>
          <p:cNvPicPr>
            <a:picLocks noChangeAspect="1"/>
          </p:cNvPicPr>
          <p:nvPr/>
        </p:nvPicPr>
        <p:blipFill>
          <a:blip r:embed="rId3"/>
          <a:stretch>
            <a:fillRect/>
          </a:stretch>
        </p:blipFill>
        <p:spPr>
          <a:xfrm>
            <a:off x="2884516" y="1429789"/>
            <a:ext cx="6475615" cy="5062451"/>
          </a:xfrm>
          <a:prstGeom prst="rect">
            <a:avLst/>
          </a:prstGeom>
        </p:spPr>
      </p:pic>
      <p:pic>
        <p:nvPicPr>
          <p:cNvPr id="7" name="Picture 6"/>
          <p:cNvPicPr>
            <a:picLocks noChangeAspect="1"/>
          </p:cNvPicPr>
          <p:nvPr/>
        </p:nvPicPr>
        <p:blipFill>
          <a:blip r:embed="rId4"/>
          <a:stretch>
            <a:fillRect/>
          </a:stretch>
        </p:blipFill>
        <p:spPr>
          <a:xfrm>
            <a:off x="9982200" y="96895"/>
            <a:ext cx="2143125" cy="733425"/>
          </a:xfrm>
          <a:prstGeom prst="rect">
            <a:avLst/>
          </a:prstGeom>
        </p:spPr>
      </p:pic>
    </p:spTree>
    <p:extLst>
      <p:ext uri="{BB962C8B-B14F-4D97-AF65-F5344CB8AC3E}">
        <p14:creationId xmlns:p14="http://schemas.microsoft.com/office/powerpoint/2010/main" val="3060781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73" y="71022"/>
            <a:ext cx="10979727" cy="559294"/>
          </a:xfrm>
        </p:spPr>
        <p:txBody>
          <a:bodyPr>
            <a:normAutofit/>
          </a:bodyPr>
          <a:lstStyle/>
          <a:p>
            <a:r>
              <a:rPr lang="sr-Latn-RS" sz="3200" b="1" dirty="0">
                <a:solidFill>
                  <a:srgbClr val="00B050"/>
                </a:solidFill>
              </a:rPr>
              <a:t>Sadržaj</a:t>
            </a:r>
            <a:endParaRPr lang="sr-Latn-RS" sz="3200" dirty="0"/>
          </a:p>
        </p:txBody>
      </p:sp>
      <p:sp>
        <p:nvSpPr>
          <p:cNvPr id="3" name="Content Placeholder 2"/>
          <p:cNvSpPr>
            <a:spLocks noGrp="1"/>
          </p:cNvSpPr>
          <p:nvPr>
            <p:ph idx="1"/>
          </p:nvPr>
        </p:nvSpPr>
        <p:spPr>
          <a:xfrm>
            <a:off x="838200" y="630316"/>
            <a:ext cx="10068098" cy="6091159"/>
          </a:xfrm>
        </p:spPr>
        <p:txBody>
          <a:bodyPr>
            <a:normAutofit/>
          </a:bodyPr>
          <a:lstStyle/>
          <a:p>
            <a:pPr marL="0" indent="0">
              <a:buNone/>
            </a:pPr>
            <a:r>
              <a:rPr lang="sr-Latn-RS" sz="1800" b="1" i="1" dirty="0" smtClean="0"/>
              <a:t>Uvod</a:t>
            </a:r>
            <a:r>
              <a:rPr lang="sr-Latn-RS" sz="1800" dirty="0" smtClean="0"/>
              <a:t>............................................................................................................................................................    </a:t>
            </a:r>
            <a:r>
              <a:rPr lang="sr-Latn-RS" sz="1800" b="1" dirty="0" smtClean="0"/>
              <a:t>3</a:t>
            </a:r>
            <a:endParaRPr lang="sr-Latn-RS" sz="1800" b="1" dirty="0"/>
          </a:p>
          <a:p>
            <a:pPr marL="0" indent="0">
              <a:buNone/>
            </a:pPr>
            <a:r>
              <a:rPr lang="sr-Latn-RS" sz="1800" b="1" dirty="0" smtClean="0"/>
              <a:t>1. PRISTUP </a:t>
            </a:r>
            <a:r>
              <a:rPr lang="sr-Latn-RS" sz="1800" b="1" dirty="0"/>
              <a:t>PORTALU ZA PARTNERE </a:t>
            </a:r>
            <a:r>
              <a:rPr lang="sr-Latn-RS" sz="1800" dirty="0" smtClean="0"/>
              <a:t>..........................................................................................................    </a:t>
            </a:r>
            <a:r>
              <a:rPr lang="sr-Latn-RS" sz="1800" b="1" dirty="0"/>
              <a:t>4</a:t>
            </a:r>
            <a:endParaRPr lang="sr-Latn-RS" sz="1800" b="1" dirty="0"/>
          </a:p>
          <a:p>
            <a:pPr marL="0" indent="0">
              <a:buNone/>
            </a:pPr>
            <a:r>
              <a:rPr lang="sr-Latn-RS" sz="1800" b="1" i="1" dirty="0"/>
              <a:t>	</a:t>
            </a:r>
            <a:r>
              <a:rPr lang="sr-Latn-RS" sz="1800" b="1" dirty="0" smtClean="0"/>
              <a:t>1.1 </a:t>
            </a:r>
            <a:r>
              <a:rPr lang="sr-Latn-RS" sz="1800" b="1" dirty="0"/>
              <a:t>Izmena lozinke</a:t>
            </a:r>
            <a:r>
              <a:rPr lang="sr-Latn-RS" sz="1800" dirty="0"/>
              <a:t> </a:t>
            </a:r>
            <a:r>
              <a:rPr lang="sr-Latn-RS" sz="1800" dirty="0" smtClean="0"/>
              <a:t>........................................................................................................................ </a:t>
            </a:r>
            <a:r>
              <a:rPr lang="sr-Latn-RS" sz="1800" b="1" dirty="0"/>
              <a:t>6</a:t>
            </a:r>
            <a:endParaRPr lang="sr-Latn-RS" sz="1800" b="1" dirty="0"/>
          </a:p>
          <a:p>
            <a:pPr marL="0" indent="0">
              <a:buNone/>
            </a:pPr>
            <a:r>
              <a:rPr lang="sr-Latn-RS" sz="1800" b="1" dirty="0"/>
              <a:t>2. OSNOVNA FORMA PORTALA ZA PARTNERE </a:t>
            </a:r>
            <a:r>
              <a:rPr lang="sr-Latn-RS" sz="1800" dirty="0" smtClean="0"/>
              <a:t>...........................................................................................  </a:t>
            </a:r>
            <a:r>
              <a:rPr lang="sr-Latn-RS" sz="1800" b="1" dirty="0"/>
              <a:t>7</a:t>
            </a:r>
            <a:endParaRPr lang="sr-Latn-RS" sz="1800" b="1" dirty="0" smtClean="0"/>
          </a:p>
          <a:p>
            <a:pPr marL="0" indent="0">
              <a:buNone/>
            </a:pPr>
            <a:r>
              <a:rPr lang="sr-Latn-RS" sz="1800" b="1" dirty="0"/>
              <a:t>	</a:t>
            </a:r>
            <a:r>
              <a:rPr lang="sr-Latn-RS" sz="1800" b="1" dirty="0" smtClean="0"/>
              <a:t>2.1. Preporuke </a:t>
            </a:r>
            <a:r>
              <a:rPr lang="sr-Latn-RS" sz="1800" dirty="0" smtClean="0"/>
              <a:t>..........................................................................................................................</a:t>
            </a:r>
            <a:r>
              <a:rPr lang="sr-Latn-RS" sz="1800" b="1" dirty="0" smtClean="0"/>
              <a:t>..  </a:t>
            </a:r>
            <a:r>
              <a:rPr lang="sr-Latn-RS" sz="1800" b="1" dirty="0"/>
              <a:t> </a:t>
            </a:r>
            <a:r>
              <a:rPr lang="sr-Latn-RS" sz="1800" b="1" dirty="0" smtClean="0"/>
              <a:t>9</a:t>
            </a:r>
            <a:endParaRPr lang="sr-Latn-RS" sz="1800" b="1" dirty="0" smtClean="0"/>
          </a:p>
          <a:p>
            <a:pPr marL="0" indent="0">
              <a:buNone/>
            </a:pPr>
            <a:r>
              <a:rPr lang="sr-Latn-RS" sz="1800" b="1" i="1" dirty="0"/>
              <a:t>	</a:t>
            </a:r>
            <a:r>
              <a:rPr lang="sr-Latn-RS" sz="1800" b="1" i="1" dirty="0" smtClean="0"/>
              <a:t>	</a:t>
            </a:r>
            <a:r>
              <a:rPr lang="sr-Latn-RS" sz="1800" dirty="0" smtClean="0"/>
              <a:t>-</a:t>
            </a:r>
            <a:r>
              <a:rPr lang="sr-Latn-RS" sz="1800" b="1" i="1" dirty="0" smtClean="0"/>
              <a:t> </a:t>
            </a:r>
            <a:r>
              <a:rPr lang="sr-Latn-RS" sz="1800" dirty="0" smtClean="0"/>
              <a:t>pregled prporuka - ..................................................................................................... </a:t>
            </a:r>
            <a:r>
              <a:rPr lang="sr-Latn-RS" sz="1800" b="1" dirty="0" smtClean="0"/>
              <a:t>10</a:t>
            </a:r>
            <a:endParaRPr lang="sr-Latn-RS" sz="1800" b="1" dirty="0" smtClean="0"/>
          </a:p>
          <a:p>
            <a:pPr marL="0" indent="0">
              <a:buNone/>
            </a:pPr>
            <a:r>
              <a:rPr lang="sr-Latn-RS" sz="1800" dirty="0" smtClean="0"/>
              <a:t>		- unos preporuke - ....................................................................................................... </a:t>
            </a:r>
            <a:r>
              <a:rPr lang="sr-Latn-RS" sz="1800" b="1" dirty="0" smtClean="0"/>
              <a:t>11</a:t>
            </a:r>
            <a:endParaRPr lang="sr-Latn-RS" sz="1800" b="1" dirty="0" smtClean="0"/>
          </a:p>
          <a:p>
            <a:pPr marL="0" indent="0">
              <a:buNone/>
            </a:pPr>
            <a:r>
              <a:rPr lang="sr-Latn-RS" sz="1800" dirty="0"/>
              <a:t>	</a:t>
            </a:r>
            <a:r>
              <a:rPr lang="sr-Latn-RS" sz="1800" dirty="0" smtClean="0"/>
              <a:t>	- </a:t>
            </a:r>
            <a:r>
              <a:rPr lang="sr-Latn-RS" sz="1800" dirty="0" smtClean="0"/>
              <a:t>mogućnost obnove, </a:t>
            </a:r>
            <a:r>
              <a:rPr lang="sr-Latn-RS" sz="1800" dirty="0" smtClean="0"/>
              <a:t>izmene i brisanja preporuke </a:t>
            </a:r>
            <a:r>
              <a:rPr lang="sr-Latn-RS" sz="1800" dirty="0" smtClean="0"/>
              <a:t>- </a:t>
            </a:r>
            <a:r>
              <a:rPr lang="sr-Latn-RS" sz="1800" dirty="0" smtClean="0"/>
              <a:t>.................................................. </a:t>
            </a:r>
            <a:r>
              <a:rPr lang="sr-Latn-RS" sz="1800" b="1" dirty="0" smtClean="0"/>
              <a:t>15</a:t>
            </a:r>
            <a:endParaRPr lang="sr-Latn-RS" sz="1800" b="1" dirty="0" smtClean="0"/>
          </a:p>
          <a:p>
            <a:pPr marL="0" indent="0">
              <a:buNone/>
            </a:pPr>
            <a:r>
              <a:rPr lang="sr-Latn-RS" sz="1800" dirty="0"/>
              <a:t>	</a:t>
            </a:r>
            <a:r>
              <a:rPr lang="sr-Latn-RS" sz="1800" dirty="0" smtClean="0"/>
              <a:t>	- praćenje preporuka ................................................................................................... </a:t>
            </a:r>
            <a:r>
              <a:rPr lang="sr-Latn-RS" sz="1800" b="1" dirty="0" smtClean="0"/>
              <a:t>16</a:t>
            </a:r>
            <a:endParaRPr lang="sr-Latn-RS" sz="1800" b="1" dirty="0" smtClean="0"/>
          </a:p>
          <a:p>
            <a:pPr marL="0" indent="0">
              <a:buNone/>
            </a:pPr>
            <a:r>
              <a:rPr lang="sr-Latn-RS" sz="1800" dirty="0"/>
              <a:t>	</a:t>
            </a:r>
            <a:r>
              <a:rPr lang="sr-Latn-RS" sz="1800" b="1" dirty="0" smtClean="0"/>
              <a:t>2.2 Obračuni </a:t>
            </a:r>
            <a:r>
              <a:rPr lang="sr-Latn-RS" sz="1800" dirty="0" smtClean="0"/>
              <a:t>............................................................................................................................... </a:t>
            </a:r>
            <a:r>
              <a:rPr lang="sr-Latn-RS" sz="1800" b="1" dirty="0" smtClean="0"/>
              <a:t>17</a:t>
            </a:r>
            <a:endParaRPr lang="sr-Latn-RS" sz="1800" b="1" dirty="0" smtClean="0"/>
          </a:p>
          <a:p>
            <a:pPr marL="0" indent="0">
              <a:buNone/>
            </a:pPr>
            <a:r>
              <a:rPr lang="sr-Latn-RS" sz="1800" b="1" dirty="0"/>
              <a:t>	</a:t>
            </a:r>
            <a:r>
              <a:rPr lang="sr-Latn-RS" sz="1800" b="1" dirty="0" smtClean="0"/>
              <a:t>	</a:t>
            </a:r>
            <a:r>
              <a:rPr lang="sr-Latn-RS" sz="1800" dirty="0" smtClean="0"/>
              <a:t>- pregled kreiranih obračuna - .................................................................................... </a:t>
            </a:r>
            <a:r>
              <a:rPr lang="sr-Latn-RS" sz="1800" b="1" dirty="0" smtClean="0"/>
              <a:t>18</a:t>
            </a:r>
            <a:endParaRPr lang="sr-Latn-RS" sz="1800" b="1" dirty="0" smtClean="0"/>
          </a:p>
          <a:p>
            <a:pPr marL="0" indent="0">
              <a:buNone/>
            </a:pPr>
            <a:r>
              <a:rPr lang="sr-Latn-RS" sz="1800" dirty="0"/>
              <a:t>	</a:t>
            </a:r>
            <a:r>
              <a:rPr lang="sr-Latn-RS" sz="1800" b="1" dirty="0" smtClean="0"/>
              <a:t>2.3. Ekspoziture </a:t>
            </a:r>
            <a:r>
              <a:rPr lang="sr-Latn-RS" sz="1800" dirty="0" smtClean="0"/>
              <a:t>.......................................................................................................................... </a:t>
            </a:r>
            <a:r>
              <a:rPr lang="sr-Latn-RS" sz="1800" b="1" dirty="0" smtClean="0"/>
              <a:t>20</a:t>
            </a:r>
            <a:endParaRPr lang="sr-Latn-RS" sz="1800" b="1" dirty="0" smtClean="0"/>
          </a:p>
          <a:p>
            <a:pPr marL="0" indent="0">
              <a:buNone/>
            </a:pPr>
            <a:r>
              <a:rPr lang="sr-Latn-RS" sz="1800" dirty="0"/>
              <a:t>	</a:t>
            </a:r>
            <a:r>
              <a:rPr lang="sr-Latn-RS" sz="1800" b="1" dirty="0" smtClean="0"/>
              <a:t>2.4. Proizvodi </a:t>
            </a:r>
            <a:r>
              <a:rPr lang="sr-Latn-RS" sz="1800" dirty="0" smtClean="0"/>
              <a:t>............................................................................................................................. </a:t>
            </a:r>
            <a:r>
              <a:rPr lang="sr-Latn-RS" sz="1800" b="1" dirty="0" smtClean="0"/>
              <a:t>21</a:t>
            </a:r>
            <a:endParaRPr lang="sr-Latn-RS" sz="1800" b="1" dirty="0" smtClean="0"/>
          </a:p>
          <a:p>
            <a:pPr marL="0" indent="0">
              <a:buNone/>
            </a:pPr>
            <a:r>
              <a:rPr lang="sr-Latn-RS" sz="1800" dirty="0"/>
              <a:t>	</a:t>
            </a:r>
            <a:r>
              <a:rPr lang="sr-Latn-RS" sz="1800" b="1" dirty="0" smtClean="0"/>
              <a:t>2.5. Agenti </a:t>
            </a:r>
            <a:r>
              <a:rPr lang="sr-Latn-RS" sz="1800" dirty="0" smtClean="0"/>
              <a:t>.................................................................................................................................. </a:t>
            </a:r>
            <a:r>
              <a:rPr lang="sr-Latn-RS" sz="1800" b="1" dirty="0" smtClean="0"/>
              <a:t>22</a:t>
            </a:r>
            <a:endParaRPr lang="sr-Latn-RS" sz="1800" b="1" dirty="0" smtClean="0"/>
          </a:p>
          <a:p>
            <a:pPr marL="0" indent="0">
              <a:buNone/>
            </a:pPr>
            <a:r>
              <a:rPr lang="sr-Latn-RS" sz="1800" dirty="0"/>
              <a:t>	</a:t>
            </a:r>
            <a:r>
              <a:rPr lang="sr-Latn-RS" sz="1800" dirty="0" smtClean="0"/>
              <a:t>	- kreiranje novog agenta - .......................................................................................... </a:t>
            </a:r>
            <a:r>
              <a:rPr lang="sr-Latn-RS" sz="1800" b="1" dirty="0" smtClean="0"/>
              <a:t>23</a:t>
            </a:r>
            <a:endParaRPr lang="sr-Latn-RS" sz="1800" b="1" dirty="0" smtClean="0"/>
          </a:p>
          <a:p>
            <a:pPr marL="0" indent="0">
              <a:buNone/>
            </a:pPr>
            <a:r>
              <a:rPr lang="sr-Latn-CS" sz="1800" b="1" dirty="0" smtClean="0"/>
              <a:t>3. PRIKAZ NA MOBILNOM TELEFONU </a:t>
            </a:r>
            <a:r>
              <a:rPr lang="sr-Latn-CS" sz="1800" dirty="0" smtClean="0"/>
              <a:t>…………………………………………………………………………………………………. </a:t>
            </a:r>
            <a:r>
              <a:rPr lang="sr-Latn-CS" sz="1800" b="1" dirty="0" smtClean="0"/>
              <a:t>24</a:t>
            </a:r>
            <a:endParaRPr lang="sr-Latn-RS" sz="1800" b="1" dirty="0" smtClean="0"/>
          </a:p>
          <a:p>
            <a:pPr marL="0" indent="0">
              <a:buNone/>
            </a:pPr>
            <a:endParaRPr lang="sr-Latn-RS" sz="1800" dirty="0" smtClean="0"/>
          </a:p>
          <a:p>
            <a:pPr marL="0" indent="0">
              <a:buNone/>
            </a:pPr>
            <a:endParaRPr lang="sr-Latn-RS" sz="1800" b="1" i="1" dirty="0" smtClean="0"/>
          </a:p>
          <a:p>
            <a:pPr marL="0" indent="0">
              <a:buNone/>
            </a:pPr>
            <a:endParaRPr lang="sr-Latn-RS" sz="1800" b="1" i="1" dirty="0"/>
          </a:p>
        </p:txBody>
      </p:sp>
      <p:sp>
        <p:nvSpPr>
          <p:cNvPr id="4" name="Slide Number Placeholder 3"/>
          <p:cNvSpPr>
            <a:spLocks noGrp="1"/>
          </p:cNvSpPr>
          <p:nvPr>
            <p:ph type="sldNum" sz="quarter" idx="12"/>
          </p:nvPr>
        </p:nvSpPr>
        <p:spPr/>
        <p:txBody>
          <a:bodyPr/>
          <a:lstStyle/>
          <a:p>
            <a:fld id="{DFE36E4E-5BD7-4BE1-B3E5-D6ED3A110EE3}" type="slidenum">
              <a:rPr lang="sr-Latn-RS" smtClean="0"/>
              <a:t>2</a:t>
            </a:fld>
            <a:endParaRPr lang="sr-Latn-RS" dirty="0"/>
          </a:p>
        </p:txBody>
      </p:sp>
      <p:pic>
        <p:nvPicPr>
          <p:cNvPr id="5" name="Picture 4"/>
          <p:cNvPicPr>
            <a:picLocks noChangeAspect="1"/>
          </p:cNvPicPr>
          <p:nvPr/>
        </p:nvPicPr>
        <p:blipFill>
          <a:blip r:embed="rId2"/>
          <a:stretch>
            <a:fillRect/>
          </a:stretch>
        </p:blipFill>
        <p:spPr>
          <a:xfrm>
            <a:off x="10048875" y="0"/>
            <a:ext cx="2143125" cy="733425"/>
          </a:xfrm>
          <a:prstGeom prst="rect">
            <a:avLst/>
          </a:prstGeom>
        </p:spPr>
      </p:pic>
    </p:spTree>
    <p:extLst>
      <p:ext uri="{BB962C8B-B14F-4D97-AF65-F5344CB8AC3E}">
        <p14:creationId xmlns:p14="http://schemas.microsoft.com/office/powerpoint/2010/main" val="2450831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5719"/>
          </a:xfrm>
        </p:spPr>
        <p:txBody>
          <a:bodyPr>
            <a:normAutofit fontScale="90000"/>
          </a:bodyPr>
          <a:lstStyle/>
          <a:p>
            <a:endParaRPr lang="sr-Latn-RS" dirty="0"/>
          </a:p>
        </p:txBody>
      </p:sp>
      <p:sp>
        <p:nvSpPr>
          <p:cNvPr id="3" name="Content Placeholder 2"/>
          <p:cNvSpPr>
            <a:spLocks noGrp="1"/>
          </p:cNvSpPr>
          <p:nvPr>
            <p:ph idx="1"/>
          </p:nvPr>
        </p:nvSpPr>
        <p:spPr>
          <a:xfrm>
            <a:off x="182880" y="257695"/>
            <a:ext cx="11837324" cy="6600305"/>
          </a:xfrm>
        </p:spPr>
        <p:txBody>
          <a:bodyPr/>
          <a:lstStyle/>
          <a:p>
            <a:endParaRPr lang="sr-Latn-RS" dirty="0"/>
          </a:p>
        </p:txBody>
      </p:sp>
      <p:sp>
        <p:nvSpPr>
          <p:cNvPr id="4" name="Snip Diagonal Corner Rectangle 3"/>
          <p:cNvSpPr/>
          <p:nvPr/>
        </p:nvSpPr>
        <p:spPr>
          <a:xfrm>
            <a:off x="108066" y="166255"/>
            <a:ext cx="11912138" cy="6555220"/>
          </a:xfrm>
          <a:prstGeom prst="snip2DiagRect">
            <a:avLst/>
          </a:prstGeom>
          <a:solidFill>
            <a:schemeClr val="accent6">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endParaRPr lang="sr-Latn-CS" dirty="0" smtClean="0"/>
          </a:p>
          <a:p>
            <a:endParaRPr lang="sr-Latn-CS" dirty="0"/>
          </a:p>
          <a:p>
            <a:endParaRPr lang="sr-Latn-CS" dirty="0" smtClean="0"/>
          </a:p>
          <a:p>
            <a:endParaRPr lang="sr-Latn-CS" dirty="0" smtClean="0"/>
          </a:p>
          <a:p>
            <a:r>
              <a:rPr lang="en-GB" dirty="0" err="1" smtClean="0"/>
              <a:t>Dragi</a:t>
            </a:r>
            <a:r>
              <a:rPr lang="en-GB" dirty="0" smtClean="0"/>
              <a:t> </a:t>
            </a:r>
            <a:r>
              <a:rPr lang="en-GB" dirty="0" err="1"/>
              <a:t>naši</a:t>
            </a:r>
            <a:r>
              <a:rPr lang="en-GB" dirty="0"/>
              <a:t> </a:t>
            </a:r>
            <a:r>
              <a:rPr lang="sr-Latn-CS" dirty="0" err="1" smtClean="0"/>
              <a:t>p</a:t>
            </a:r>
            <a:r>
              <a:rPr lang="en-GB" dirty="0" err="1" smtClean="0"/>
              <a:t>artneri</a:t>
            </a:r>
            <a:r>
              <a:rPr lang="en-GB" dirty="0" smtClean="0"/>
              <a:t>,</a:t>
            </a:r>
            <a:endParaRPr lang="sr-Latn-CS" dirty="0" smtClean="0"/>
          </a:p>
          <a:p>
            <a:endParaRPr lang="sr-Latn-RS" dirty="0"/>
          </a:p>
          <a:p>
            <a:r>
              <a:rPr lang="en-GB" dirty="0" err="1" smtClean="0"/>
              <a:t>Prateći</a:t>
            </a:r>
            <a:r>
              <a:rPr lang="en-GB" dirty="0" smtClean="0"/>
              <a:t> </a:t>
            </a:r>
            <a:r>
              <a:rPr lang="en-GB" dirty="0" err="1"/>
              <a:t>trendove</a:t>
            </a:r>
            <a:r>
              <a:rPr lang="en-GB" dirty="0"/>
              <a:t> </a:t>
            </a:r>
            <a:r>
              <a:rPr lang="en-GB" dirty="0" err="1"/>
              <a:t>poslovanja</a:t>
            </a:r>
            <a:r>
              <a:rPr lang="en-GB" dirty="0"/>
              <a:t> Partners Team OTP </a:t>
            </a:r>
            <a:r>
              <a:rPr lang="en-GB" dirty="0" err="1" smtClean="0"/>
              <a:t>Banke</a:t>
            </a:r>
            <a:r>
              <a:rPr lang="en-GB" dirty="0" smtClean="0"/>
              <a:t> </a:t>
            </a:r>
            <a:r>
              <a:rPr lang="en-GB" dirty="0" err="1" smtClean="0"/>
              <a:t>razvio</a:t>
            </a:r>
            <a:r>
              <a:rPr lang="sr-Latn-CS" dirty="0" smtClean="0"/>
              <a:t> je</a:t>
            </a:r>
            <a:r>
              <a:rPr lang="en-GB" dirty="0" smtClean="0"/>
              <a:t> </a:t>
            </a:r>
            <a:r>
              <a:rPr lang="en-GB" dirty="0" err="1"/>
              <a:t>digitalnu</a:t>
            </a:r>
            <a:r>
              <a:rPr lang="en-GB" dirty="0"/>
              <a:t> </a:t>
            </a:r>
            <a:r>
              <a:rPr lang="en-GB" dirty="0" err="1"/>
              <a:t>platformu</a:t>
            </a:r>
            <a:r>
              <a:rPr lang="en-GB" dirty="0"/>
              <a:t> Portal za </a:t>
            </a:r>
            <a:r>
              <a:rPr lang="en-GB" dirty="0" err="1"/>
              <a:t>Partnere</a:t>
            </a:r>
            <a:r>
              <a:rPr lang="en-GB" dirty="0"/>
              <a:t> </a:t>
            </a:r>
            <a:r>
              <a:rPr lang="en-GB" dirty="0" err="1"/>
              <a:t>kojom</a:t>
            </a:r>
            <a:r>
              <a:rPr lang="en-GB" dirty="0"/>
              <a:t> </a:t>
            </a:r>
            <a:r>
              <a:rPr lang="en-GB" dirty="0" err="1"/>
              <a:t>ulazimo</a:t>
            </a:r>
            <a:r>
              <a:rPr lang="en-GB" dirty="0"/>
              <a:t> u </a:t>
            </a:r>
            <a:r>
              <a:rPr lang="en-GB" dirty="0" err="1"/>
              <a:t>novu</a:t>
            </a:r>
            <a:r>
              <a:rPr lang="en-GB" dirty="0"/>
              <a:t> </a:t>
            </a:r>
            <a:r>
              <a:rPr lang="en-GB" dirty="0" err="1"/>
              <a:t>eru</a:t>
            </a:r>
            <a:r>
              <a:rPr lang="en-GB" dirty="0"/>
              <a:t> </a:t>
            </a:r>
            <a:r>
              <a:rPr lang="en-GB" dirty="0" err="1"/>
              <a:t>naše</a:t>
            </a:r>
            <a:r>
              <a:rPr lang="en-GB" dirty="0"/>
              <a:t> </a:t>
            </a:r>
            <a:r>
              <a:rPr lang="en-GB" dirty="0" err="1"/>
              <a:t>saradnje</a:t>
            </a:r>
            <a:r>
              <a:rPr lang="en-GB" dirty="0"/>
              <a:t>. </a:t>
            </a:r>
            <a:endParaRPr lang="sr-Latn-RS" dirty="0" smtClean="0"/>
          </a:p>
          <a:p>
            <a:r>
              <a:rPr lang="sr-Latn-RS" dirty="0" smtClean="0"/>
              <a:t>Portal </a:t>
            </a:r>
            <a:r>
              <a:rPr lang="sr-Latn-RS" dirty="0"/>
              <a:t>za Partnere </a:t>
            </a:r>
            <a:r>
              <a:rPr lang="sr-Latn-RS" dirty="0" smtClean="0"/>
              <a:t>je </a:t>
            </a:r>
            <a:r>
              <a:rPr lang="sr-Latn-RS" dirty="0" err="1" smtClean="0"/>
              <a:t>mikroservisna</a:t>
            </a:r>
            <a:r>
              <a:rPr lang="sr-Latn-RS" dirty="0" smtClean="0"/>
              <a:t> aplikacija zamišljena </a:t>
            </a:r>
            <a:r>
              <a:rPr lang="sr-Latn-RS" dirty="0"/>
              <a:t>kao proces gde se </a:t>
            </a:r>
            <a:r>
              <a:rPr lang="sr-Latn-RS" dirty="0" smtClean="0"/>
              <a:t>automatizacijom centralizuje ceo proces od </a:t>
            </a:r>
            <a:r>
              <a:rPr lang="sr-Latn-RS" dirty="0"/>
              <a:t>kreiranja, prosleđivanja i praćenja preporuka, </a:t>
            </a:r>
            <a:r>
              <a:rPr lang="sr-Latn-RS" dirty="0" smtClean="0"/>
              <a:t>kroz</a:t>
            </a:r>
            <a:r>
              <a:rPr lang="sr-Latn-RS" dirty="0" smtClean="0"/>
              <a:t> </a:t>
            </a:r>
            <a:r>
              <a:rPr lang="sr-Latn-RS" dirty="0"/>
              <a:t>pristup i pregled realizovanih preporuka, </a:t>
            </a:r>
            <a:r>
              <a:rPr lang="sr-Latn-RS" dirty="0" smtClean="0"/>
              <a:t>preuzimanja </a:t>
            </a:r>
            <a:r>
              <a:rPr lang="sr-Latn-RS" dirty="0"/>
              <a:t>mesečnog obračuna i prosleđivanja faktura, pregled mreže aktivnih agenata, prijava novih agenata, informacije o dostupnim ekspoziturama, dostupnost informacija o uslovima kreditiranja, o promenama ili bitnim izmenama kreditiranja. </a:t>
            </a:r>
            <a:endParaRPr lang="sr-Latn-RS" dirty="0" smtClean="0"/>
          </a:p>
          <a:p>
            <a:r>
              <a:rPr lang="sr-Latn-RS" dirty="0" smtClean="0"/>
              <a:t>Z</a:t>
            </a:r>
            <a:r>
              <a:rPr lang="sr-Latn-RS" dirty="0" smtClean="0"/>
              <a:t>amišljeno </a:t>
            </a:r>
            <a:r>
              <a:rPr lang="sr-Latn-RS" dirty="0"/>
              <a:t>je </a:t>
            </a:r>
            <a:r>
              <a:rPr lang="sr-Latn-RS" dirty="0" smtClean="0"/>
              <a:t>da </a:t>
            </a:r>
            <a:r>
              <a:rPr lang="sr-Latn-RS" dirty="0"/>
              <a:t>agenti imaju pristup Portalu i mogućnost kreiranja i praćenja svih svojih preporuka, kao i pristup najsvežijim informacijama o uslovima kreditiranja i ostalim bitnim informacijama</a:t>
            </a:r>
            <a:r>
              <a:rPr lang="sr-Latn-RS" dirty="0" smtClean="0"/>
              <a:t>.</a:t>
            </a:r>
          </a:p>
          <a:p>
            <a:r>
              <a:rPr lang="sr-Latn-RS" dirty="0" smtClean="0"/>
              <a:t>Ono </a:t>
            </a:r>
            <a:r>
              <a:rPr lang="sr-Latn-RS" dirty="0"/>
              <a:t>što je od krucijalne važnosti za Portal jeste tačnost i preciznost osnovnih informacija o klijentu (ime i prezime klijenta, datum rođenja klijenta i broj telefona klijenta) i to sve u cilju mogućnosti prepoznavanja i praćenja životnog ciklusa preporuke kroz sistem. U suprotnom sistem neće uspeti da prepozna klijenta i isprati kretanje kroz isti</a:t>
            </a:r>
            <a:r>
              <a:rPr lang="sr-Latn-RS" dirty="0" smtClean="0"/>
              <a:t>.</a:t>
            </a:r>
          </a:p>
          <a:p>
            <a:r>
              <a:rPr lang="en-GB" dirty="0" smtClean="0"/>
              <a:t>Portal </a:t>
            </a:r>
            <a:r>
              <a:rPr lang="en-GB" dirty="0"/>
              <a:t>za </a:t>
            </a:r>
            <a:r>
              <a:rPr lang="sr-Latn-CS" dirty="0"/>
              <a:t>P</a:t>
            </a:r>
            <a:r>
              <a:rPr lang="en-GB" dirty="0" err="1"/>
              <a:t>artnere</a:t>
            </a:r>
            <a:r>
              <a:rPr lang="en-GB" dirty="0"/>
              <a:t> </a:t>
            </a:r>
            <a:r>
              <a:rPr lang="sr-Latn-RS" dirty="0"/>
              <a:t>sadrži mnogobrojne funkcionalnosti koje ćemo Vam predstaviti u nastavku ovog uputstva</a:t>
            </a:r>
            <a:r>
              <a:rPr lang="sr-Latn-RS" dirty="0" smtClean="0"/>
              <a:t>. Ostajemo dostupni na našoj zajedničkoj </a:t>
            </a:r>
            <a:r>
              <a:rPr lang="sr-Latn-RS" dirty="0"/>
              <a:t>e-</a:t>
            </a:r>
            <a:r>
              <a:rPr lang="sr-Latn-RS" dirty="0" err="1"/>
              <a:t>mail</a:t>
            </a:r>
            <a:r>
              <a:rPr lang="sr-Latn-RS" dirty="0"/>
              <a:t> </a:t>
            </a:r>
            <a:r>
              <a:rPr lang="sr-Latn-RS" dirty="0" smtClean="0"/>
              <a:t>adresi: </a:t>
            </a:r>
            <a:r>
              <a:rPr lang="sr-Latn-RS" u="sng" dirty="0">
                <a:hlinkClick r:id="rId2"/>
              </a:rPr>
              <a:t>partners@otpbanka.rs</a:t>
            </a:r>
            <a:r>
              <a:rPr lang="sr-Latn-RS" dirty="0"/>
              <a:t> </a:t>
            </a:r>
            <a:r>
              <a:rPr lang="sr-Latn-RS" dirty="0" smtClean="0"/>
              <a:t>. </a:t>
            </a:r>
            <a:r>
              <a:rPr lang="sr-Latn-RS" dirty="0"/>
              <a:t>Radujemo se nastavku zajedničke saradnje putem Portala za Partnere</a:t>
            </a:r>
            <a:r>
              <a:rPr lang="sr-Latn-RS" dirty="0" smtClean="0"/>
              <a:t>.</a:t>
            </a:r>
          </a:p>
          <a:p>
            <a:endParaRPr lang="sr-Latn-CS" i="1" dirty="0" smtClean="0">
              <a:solidFill>
                <a:schemeClr val="tx1"/>
              </a:solidFill>
            </a:endParaRPr>
          </a:p>
          <a:p>
            <a:r>
              <a:rPr lang="sr-Latn-CS" i="1" dirty="0" smtClean="0">
                <a:solidFill>
                  <a:schemeClr val="tx1"/>
                </a:solidFill>
              </a:rPr>
              <a:t>Srdačno </a:t>
            </a:r>
            <a:r>
              <a:rPr lang="sr-Latn-CS" i="1" dirty="0">
                <a:solidFill>
                  <a:schemeClr val="tx1"/>
                </a:solidFill>
              </a:rPr>
              <a:t>Vaš,</a:t>
            </a:r>
          </a:p>
          <a:p>
            <a:r>
              <a:rPr lang="sr-Latn-CS" b="1" i="1" dirty="0" err="1">
                <a:solidFill>
                  <a:schemeClr val="tx1"/>
                </a:solidFill>
              </a:rPr>
              <a:t>Partners</a:t>
            </a:r>
            <a:r>
              <a:rPr lang="sr-Latn-CS" b="1" i="1" dirty="0">
                <a:solidFill>
                  <a:schemeClr val="tx1"/>
                </a:solidFill>
              </a:rPr>
              <a:t> </a:t>
            </a:r>
            <a:r>
              <a:rPr lang="sr-Latn-CS" b="1" i="1" dirty="0" err="1">
                <a:solidFill>
                  <a:schemeClr val="tx1"/>
                </a:solidFill>
              </a:rPr>
              <a:t>Team</a:t>
            </a:r>
            <a:endParaRPr lang="sr-Latn-RS" b="1" i="1" dirty="0">
              <a:solidFill>
                <a:schemeClr val="tx1"/>
              </a:solidFill>
            </a:endParaRPr>
          </a:p>
          <a:p>
            <a:endParaRPr lang="sr-Latn-RS" dirty="0"/>
          </a:p>
          <a:p>
            <a:endParaRPr lang="sr-Latn-CS" dirty="0"/>
          </a:p>
          <a:p>
            <a:endParaRPr lang="sr-Latn-RS" dirty="0"/>
          </a:p>
          <a:p>
            <a:endParaRPr lang="sr-Latn-RS" dirty="0"/>
          </a:p>
          <a:p>
            <a:endParaRPr lang="sr-Latn-RS" dirty="0"/>
          </a:p>
        </p:txBody>
      </p:sp>
      <p:pic>
        <p:nvPicPr>
          <p:cNvPr id="6" name="Picture 5"/>
          <p:cNvPicPr>
            <a:picLocks noChangeAspect="1"/>
          </p:cNvPicPr>
          <p:nvPr/>
        </p:nvPicPr>
        <p:blipFill>
          <a:blip r:embed="rId3"/>
          <a:stretch>
            <a:fillRect/>
          </a:stretch>
        </p:blipFill>
        <p:spPr>
          <a:xfrm>
            <a:off x="10048875" y="44131"/>
            <a:ext cx="2143125" cy="733425"/>
          </a:xfrm>
          <a:prstGeom prst="rect">
            <a:avLst/>
          </a:prstGeom>
        </p:spPr>
      </p:pic>
      <p:sp>
        <p:nvSpPr>
          <p:cNvPr id="5" name="Slide Number Placeholder 4"/>
          <p:cNvSpPr>
            <a:spLocks noGrp="1"/>
          </p:cNvSpPr>
          <p:nvPr>
            <p:ph type="sldNum" sz="quarter" idx="12"/>
          </p:nvPr>
        </p:nvSpPr>
        <p:spPr/>
        <p:txBody>
          <a:bodyPr/>
          <a:lstStyle/>
          <a:p>
            <a:fld id="{DFE36E4E-5BD7-4BE1-B3E5-D6ED3A110EE3}" type="slidenum">
              <a:rPr lang="sr-Latn-RS" smtClean="0"/>
              <a:t>3</a:t>
            </a:fld>
            <a:endParaRPr lang="sr-Latn-RS"/>
          </a:p>
        </p:txBody>
      </p:sp>
    </p:spTree>
    <p:extLst>
      <p:ext uri="{BB962C8B-B14F-4D97-AF65-F5344CB8AC3E}">
        <p14:creationId xmlns:p14="http://schemas.microsoft.com/office/powerpoint/2010/main" val="3963199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007" y="307731"/>
            <a:ext cx="11554691" cy="6277708"/>
          </a:xfrm>
        </p:spPr>
        <p:txBody>
          <a:bodyPr/>
          <a:lstStyle/>
          <a:p>
            <a:pPr marL="0" indent="0">
              <a:buNone/>
            </a:pPr>
            <a:r>
              <a:rPr lang="sr-Latn-CS" sz="2400" dirty="0" smtClean="0">
                <a:solidFill>
                  <a:srgbClr val="00B050"/>
                </a:solidFill>
              </a:rPr>
              <a:t>1. PRISTUP PORTALU ZA PARTNERE</a:t>
            </a:r>
          </a:p>
          <a:p>
            <a:pPr marL="0" indent="0">
              <a:buNone/>
            </a:pPr>
            <a:endParaRPr lang="sr-Latn-CS" sz="1800" dirty="0" smtClean="0"/>
          </a:p>
          <a:p>
            <a:pPr marL="0" indent="0">
              <a:buNone/>
            </a:pPr>
            <a:r>
              <a:rPr lang="sr-Latn-CS" sz="1800" dirty="0" smtClean="0"/>
              <a:t>Za otvaranje i pristup aplikaciji predlaže se korišćenje pretraživača </a:t>
            </a:r>
            <a:r>
              <a:rPr lang="sr-Latn-CS" sz="1800" dirty="0" err="1" smtClean="0"/>
              <a:t>Google</a:t>
            </a:r>
            <a:r>
              <a:rPr lang="sr-Latn-CS" sz="1800" dirty="0" smtClean="0"/>
              <a:t> </a:t>
            </a:r>
            <a:r>
              <a:rPr lang="sr-Latn-CS" sz="1800" dirty="0" err="1" smtClean="0"/>
              <a:t>Chrome</a:t>
            </a:r>
            <a:r>
              <a:rPr lang="sr-Latn-CS" sz="1800" dirty="0" smtClean="0"/>
              <a:t> ili Microsoft </a:t>
            </a:r>
            <a:r>
              <a:rPr lang="sr-Latn-CS" sz="1800" dirty="0" err="1" smtClean="0"/>
              <a:t>Edge</a:t>
            </a:r>
            <a:r>
              <a:rPr lang="sr-Latn-CS" sz="1800" dirty="0" smtClean="0"/>
              <a:t>.</a:t>
            </a:r>
          </a:p>
          <a:p>
            <a:pPr marL="0" indent="0">
              <a:buNone/>
            </a:pPr>
            <a:r>
              <a:rPr lang="sr-Latn-CS" sz="1800" dirty="0" smtClean="0"/>
              <a:t>Link za pristup Portal za Partnere je </a:t>
            </a:r>
            <a:r>
              <a:rPr lang="sr-Latn-RS" sz="1800" u="sng" dirty="0">
                <a:hlinkClick r:id="rId2"/>
              </a:rPr>
              <a:t>https://</a:t>
            </a:r>
            <a:r>
              <a:rPr lang="sr-Latn-RS" sz="1800" u="sng" dirty="0" smtClean="0">
                <a:hlinkClick r:id="rId2"/>
              </a:rPr>
              <a:t>portalzapartnere.otpbanka.rs/</a:t>
            </a:r>
            <a:endParaRPr lang="sr-Latn-CS" sz="1800" dirty="0" smtClean="0"/>
          </a:p>
          <a:p>
            <a:pPr marL="0" indent="0">
              <a:buNone/>
            </a:pPr>
            <a:r>
              <a:rPr lang="sr-Latn-CS" sz="1800" dirty="0" smtClean="0"/>
              <a:t>Nakon što kreiramo nalog na Portalu sa </a:t>
            </a:r>
            <a:r>
              <a:rPr lang="sr-Latn-CS" sz="1800" dirty="0" smtClean="0">
                <a:hlinkClick r:id="rId3"/>
              </a:rPr>
              <a:t>partnerportal@otpbanka.rs</a:t>
            </a:r>
            <a:r>
              <a:rPr lang="sr-Latn-CS" sz="1800" dirty="0" smtClean="0"/>
              <a:t> , na svoje e-</a:t>
            </a:r>
            <a:r>
              <a:rPr lang="sr-Latn-CS" sz="1800" dirty="0" err="1" smtClean="0"/>
              <a:t>mail</a:t>
            </a:r>
            <a:r>
              <a:rPr lang="sr-Latn-CS" sz="1800" dirty="0" smtClean="0"/>
              <a:t> adrese dobićete e-</a:t>
            </a:r>
            <a:r>
              <a:rPr lang="sr-Latn-CS" sz="1800" dirty="0" err="1" smtClean="0"/>
              <a:t>mail</a:t>
            </a:r>
            <a:r>
              <a:rPr lang="sr-Latn-CS" sz="1800" dirty="0" smtClean="0"/>
              <a:t>  </a:t>
            </a:r>
            <a:r>
              <a:rPr lang="sr-Latn-CS" sz="1800" i="1" dirty="0" smtClean="0"/>
              <a:t>Pristup aplikaciji Portal za partnere</a:t>
            </a:r>
            <a:r>
              <a:rPr lang="sr-Latn-CS" sz="1800" dirty="0" smtClean="0"/>
              <a:t> sa linkom, korisničkim imenom i inicijalnom lozinkom za pristup Portalu za Partnere:</a:t>
            </a:r>
            <a:r>
              <a:rPr lang="sr-Latn-RS" sz="1800" dirty="0" smtClean="0"/>
              <a:t> </a:t>
            </a:r>
          </a:p>
          <a:p>
            <a:endParaRPr lang="sr-Latn-CS" sz="1800" dirty="0"/>
          </a:p>
          <a:p>
            <a:pPr marL="0" indent="0">
              <a:buNone/>
            </a:pPr>
            <a:endParaRPr lang="sr-Latn-CS" sz="2400" dirty="0"/>
          </a:p>
          <a:p>
            <a:pPr marL="0" indent="0">
              <a:buNone/>
            </a:pPr>
            <a:endParaRPr lang="sr-Latn-CS" sz="2400" dirty="0"/>
          </a:p>
          <a:p>
            <a:pPr marL="0" indent="0">
              <a:buNone/>
            </a:pPr>
            <a:r>
              <a:rPr lang="sr-Latn-CS" sz="1800" dirty="0" smtClean="0"/>
              <a:t>Pristup Portalu je moguć kroz link iz dostavljenog e-</a:t>
            </a:r>
            <a:r>
              <a:rPr lang="sr-Latn-CS" sz="1800" dirty="0" err="1" smtClean="0"/>
              <a:t>maila</a:t>
            </a:r>
            <a:r>
              <a:rPr lang="sr-Latn-CS" sz="1800" dirty="0" smtClean="0"/>
              <a:t> uz pomoć korisničkog imena i inicijale lozinke:</a:t>
            </a:r>
          </a:p>
          <a:p>
            <a:pPr marL="0" indent="0">
              <a:buNone/>
            </a:pPr>
            <a:endParaRPr lang="sr-Latn-RS" sz="2400" dirty="0" smtClean="0"/>
          </a:p>
          <a:p>
            <a:endParaRPr lang="sr-Latn-RS" dirty="0"/>
          </a:p>
        </p:txBody>
      </p:sp>
      <p:pic>
        <p:nvPicPr>
          <p:cNvPr id="4" name="Picture 3"/>
          <p:cNvPicPr>
            <a:picLocks noChangeAspect="1"/>
          </p:cNvPicPr>
          <p:nvPr/>
        </p:nvPicPr>
        <p:blipFill>
          <a:blip r:embed="rId4"/>
          <a:stretch>
            <a:fillRect/>
          </a:stretch>
        </p:blipFill>
        <p:spPr>
          <a:xfrm>
            <a:off x="10025556" y="0"/>
            <a:ext cx="2143125" cy="685800"/>
          </a:xfrm>
          <a:prstGeom prst="rect">
            <a:avLst/>
          </a:prstGeom>
        </p:spPr>
      </p:pic>
      <p:pic>
        <p:nvPicPr>
          <p:cNvPr id="5" name="Picture 4" descr="C:\Users\bd103203\Desktop\tempsnip.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39076" y="2614099"/>
            <a:ext cx="4904276" cy="1192396"/>
          </a:xfrm>
          <a:prstGeom prst="rect">
            <a:avLst/>
          </a:prstGeom>
          <a:noFill/>
          <a:ln>
            <a:noFill/>
          </a:ln>
        </p:spPr>
      </p:pic>
      <p:pic>
        <p:nvPicPr>
          <p:cNvPr id="6" name="Picture 5"/>
          <p:cNvPicPr/>
          <p:nvPr/>
        </p:nvPicPr>
        <p:blipFill>
          <a:blip r:embed="rId6"/>
          <a:stretch>
            <a:fillRect/>
          </a:stretch>
        </p:blipFill>
        <p:spPr>
          <a:xfrm>
            <a:off x="1139076" y="4209206"/>
            <a:ext cx="3471129" cy="1903657"/>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4</a:t>
            </a:fld>
            <a:endParaRPr lang="sr-Latn-RS"/>
          </a:p>
        </p:txBody>
      </p:sp>
    </p:spTree>
    <p:extLst>
      <p:ext uri="{BB962C8B-B14F-4D97-AF65-F5344CB8AC3E}">
        <p14:creationId xmlns:p14="http://schemas.microsoft.com/office/powerpoint/2010/main" val="2171331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4197" y="465992"/>
            <a:ext cx="11621192" cy="6255483"/>
          </a:xfrm>
        </p:spPr>
        <p:txBody>
          <a:bodyPr>
            <a:noAutofit/>
          </a:bodyPr>
          <a:lstStyle/>
          <a:p>
            <a:pPr marL="0" indent="0">
              <a:buNone/>
            </a:pPr>
            <a:endParaRPr lang="sr-Latn-CS" sz="1800" dirty="0" smtClean="0"/>
          </a:p>
          <a:p>
            <a:pPr marL="0" indent="0">
              <a:buNone/>
            </a:pPr>
            <a:r>
              <a:rPr lang="sr-Latn-CS" sz="1800" dirty="0" smtClean="0"/>
              <a:t>Prvobitan pristup Portalu za Partnere neophodan je uz pomoć inicijalne lozinke. Nakon uspešnog inicijalnog pristupa (unosa dostavljenog korisničkog imena sa inicijalnom lozinkom) Portal za Partnere će automatski preusmeriti na izmenu inicijalne lozinke:</a:t>
            </a:r>
          </a:p>
          <a:p>
            <a:pPr marL="0" indent="0">
              <a:buNone/>
            </a:pPr>
            <a:r>
              <a:rPr lang="sr-Latn-CS" sz="1800" dirty="0" smtClean="0"/>
              <a:t>						- lozinka mora imati minimum 8 karaktera;</a:t>
            </a:r>
          </a:p>
          <a:p>
            <a:pPr marL="0" indent="0">
              <a:buNone/>
            </a:pPr>
            <a:r>
              <a:rPr lang="sr-Latn-CS" sz="1800" dirty="0"/>
              <a:t>	</a:t>
            </a:r>
            <a:r>
              <a:rPr lang="sr-Latn-CS" sz="1800" dirty="0" smtClean="0"/>
              <a:t>					- korisničko ime i ime i prezime ne smeju biti deo lozinke;</a:t>
            </a:r>
          </a:p>
          <a:p>
            <a:pPr marL="0" indent="0">
              <a:buNone/>
            </a:pPr>
            <a:r>
              <a:rPr lang="sr-Latn-CS" sz="1800" dirty="0"/>
              <a:t>	</a:t>
            </a:r>
            <a:r>
              <a:rPr lang="sr-Latn-CS" sz="1800" dirty="0" smtClean="0"/>
              <a:t>					- u lozinki se ne mogu uzastopno ponoviti dva ista znaka;</a:t>
            </a:r>
          </a:p>
          <a:p>
            <a:pPr marL="0" indent="0">
              <a:buNone/>
            </a:pPr>
            <a:r>
              <a:rPr lang="sr-Latn-CS" sz="1800" dirty="0"/>
              <a:t>	</a:t>
            </a:r>
            <a:r>
              <a:rPr lang="sr-Latn-CS" sz="1800" dirty="0" smtClean="0"/>
              <a:t>					- lozinka mora koristiti sva 4 tipa </a:t>
            </a:r>
            <a:r>
              <a:rPr lang="sr-Latn-CS" sz="1800" dirty="0" err="1" smtClean="0"/>
              <a:t>kataktera</a:t>
            </a:r>
            <a:r>
              <a:rPr lang="sr-Latn-CS" sz="1800" dirty="0" smtClean="0"/>
              <a:t>: mala slova, velika</a:t>
            </a:r>
          </a:p>
          <a:p>
            <a:pPr marL="0" indent="0">
              <a:buNone/>
            </a:pPr>
            <a:r>
              <a:rPr lang="sr-Latn-CS" sz="1800" dirty="0"/>
              <a:t>	</a:t>
            </a:r>
            <a:r>
              <a:rPr lang="sr-Latn-CS" sz="1800" dirty="0" smtClean="0"/>
              <a:t>				 	  slova, brojeve i znakove </a:t>
            </a:r>
            <a:r>
              <a:rPr lang="sr-Latn-CS" sz="1800" dirty="0" err="1" smtClean="0"/>
              <a:t>interpukcije</a:t>
            </a:r>
            <a:r>
              <a:rPr lang="sr-Latn-CS" sz="1800" dirty="0" smtClean="0"/>
              <a:t>;</a:t>
            </a:r>
          </a:p>
          <a:p>
            <a:pPr marL="0" indent="0">
              <a:buNone/>
            </a:pPr>
            <a:r>
              <a:rPr lang="sr-Latn-CS" sz="1800" dirty="0"/>
              <a:t>	</a:t>
            </a:r>
            <a:r>
              <a:rPr lang="sr-Latn-CS" sz="1800" dirty="0" smtClean="0"/>
              <a:t>					- kod naknadnih izmena lozinke, nova lozinka ne sme biti 						 	  jedna od 9 unesenih lozinki.	</a:t>
            </a:r>
            <a:endParaRPr lang="sr-Latn-CS" sz="1800" dirty="0"/>
          </a:p>
          <a:p>
            <a:pPr marL="0" indent="0">
              <a:buNone/>
            </a:pPr>
            <a:endParaRPr lang="sr-Latn-CS" sz="1800" dirty="0" smtClean="0"/>
          </a:p>
          <a:p>
            <a:pPr marL="0" indent="0">
              <a:buNone/>
            </a:pPr>
            <a:r>
              <a:rPr lang="sr-Latn-CS" sz="1800" dirty="0" err="1" smtClean="0"/>
              <a:t>Novokreirana</a:t>
            </a:r>
            <a:r>
              <a:rPr lang="sr-Latn-CS" sz="1800" dirty="0" smtClean="0"/>
              <a:t> lozinka mora sadržati sve navedeno u cilju sigurnosti i zaštite pristupa Portala za Partnere.</a:t>
            </a:r>
          </a:p>
          <a:p>
            <a:pPr marL="0" indent="0">
              <a:buNone/>
            </a:pPr>
            <a:r>
              <a:rPr lang="sr-Latn-CS" sz="1800" dirty="0" smtClean="0"/>
              <a:t>Nakon </a:t>
            </a:r>
            <a:r>
              <a:rPr lang="sr-Latn-CS" sz="1800" dirty="0"/>
              <a:t>izvršenih </a:t>
            </a:r>
            <a:r>
              <a:rPr lang="sr-Latn-CS" sz="1800" dirty="0" smtClean="0"/>
              <a:t>promena lozinke, pristup Portalu za Partnere je moguć </a:t>
            </a:r>
            <a:r>
              <a:rPr lang="sr-Latn-CS" sz="1800" dirty="0"/>
              <a:t>sa dostavljenim korisničkim imenom i </a:t>
            </a:r>
            <a:r>
              <a:rPr lang="sr-Latn-CS" sz="1800" dirty="0" err="1" smtClean="0"/>
              <a:t>novokreiranom</a:t>
            </a:r>
            <a:r>
              <a:rPr lang="sr-Latn-CS" sz="1800" dirty="0" smtClean="0"/>
              <a:t> lozinkom.</a:t>
            </a:r>
          </a:p>
          <a:p>
            <a:pPr marL="0" indent="0">
              <a:buNone/>
            </a:pPr>
            <a:endParaRPr lang="sr-Latn-CS" sz="1800" dirty="0" smtClean="0"/>
          </a:p>
          <a:p>
            <a:pPr marL="0" indent="0">
              <a:buNone/>
            </a:pPr>
            <a:endParaRPr lang="sr-Latn-CS" sz="1800" dirty="0" smtClean="0"/>
          </a:p>
          <a:p>
            <a:endParaRPr lang="sr-Latn-RS" sz="1800" dirty="0"/>
          </a:p>
        </p:txBody>
      </p:sp>
      <p:pic>
        <p:nvPicPr>
          <p:cNvPr id="4" name="Picture 3"/>
          <p:cNvPicPr>
            <a:picLocks noChangeAspect="1"/>
          </p:cNvPicPr>
          <p:nvPr/>
        </p:nvPicPr>
        <p:blipFill>
          <a:blip r:embed="rId2"/>
          <a:stretch>
            <a:fillRect/>
          </a:stretch>
        </p:blipFill>
        <p:spPr>
          <a:xfrm>
            <a:off x="10048875" y="0"/>
            <a:ext cx="2143125" cy="685800"/>
          </a:xfrm>
          <a:prstGeom prst="rect">
            <a:avLst/>
          </a:prstGeom>
        </p:spPr>
      </p:pic>
      <p:pic>
        <p:nvPicPr>
          <p:cNvPr id="5" name="Picture 4"/>
          <p:cNvPicPr/>
          <p:nvPr/>
        </p:nvPicPr>
        <p:blipFill>
          <a:blip r:embed="rId3"/>
          <a:stretch>
            <a:fillRect/>
          </a:stretch>
        </p:blipFill>
        <p:spPr>
          <a:xfrm>
            <a:off x="988968" y="1875845"/>
            <a:ext cx="4244853" cy="2177562"/>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5</a:t>
            </a:fld>
            <a:endParaRPr lang="sr-Latn-RS"/>
          </a:p>
        </p:txBody>
      </p:sp>
    </p:spTree>
    <p:extLst>
      <p:ext uri="{BB962C8B-B14F-4D97-AF65-F5344CB8AC3E}">
        <p14:creationId xmlns:p14="http://schemas.microsoft.com/office/powerpoint/2010/main" val="3558832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2385" y="457199"/>
            <a:ext cx="11421687" cy="6118168"/>
          </a:xfrm>
        </p:spPr>
        <p:txBody>
          <a:bodyPr>
            <a:normAutofit/>
          </a:bodyPr>
          <a:lstStyle/>
          <a:p>
            <a:pPr marL="0" indent="0">
              <a:buNone/>
            </a:pPr>
            <a:r>
              <a:rPr lang="sr-Latn-CS" sz="1800" i="1" dirty="0" smtClean="0">
                <a:solidFill>
                  <a:srgbClr val="00B050"/>
                </a:solidFill>
              </a:rPr>
              <a:t>1.1. Izmena lozinke</a:t>
            </a:r>
          </a:p>
          <a:p>
            <a:pPr marL="0" indent="0">
              <a:buNone/>
            </a:pPr>
            <a:endParaRPr lang="sr-Latn-CS" sz="1800" i="1" dirty="0" smtClean="0">
              <a:solidFill>
                <a:srgbClr val="00B050"/>
              </a:solidFill>
            </a:endParaRPr>
          </a:p>
          <a:p>
            <a:pPr marL="0" indent="0">
              <a:buNone/>
            </a:pPr>
            <a:r>
              <a:rPr lang="sr-Latn-CS" sz="1800" dirty="0" smtClean="0"/>
              <a:t>Lozinka za prijavu na Portal za </a:t>
            </a:r>
            <a:r>
              <a:rPr lang="sr-Latn-CS" sz="1800" dirty="0" err="1" smtClean="0"/>
              <a:t>Partenere</a:t>
            </a:r>
            <a:r>
              <a:rPr lang="sr-Latn-CS" sz="1800" dirty="0" smtClean="0"/>
              <a:t> u bilo kom trenutku može biti izmenjena, klikom na </a:t>
            </a:r>
            <a:r>
              <a:rPr lang="sr-Latn-CS" sz="1800" i="1" dirty="0" smtClean="0">
                <a:solidFill>
                  <a:srgbClr val="00B050"/>
                </a:solidFill>
              </a:rPr>
              <a:t>Zaboravljena lozinka? .</a:t>
            </a:r>
            <a:r>
              <a:rPr lang="sr-Latn-CS" sz="1800" dirty="0" smtClean="0"/>
              <a:t>Nakon čega se otvara novi prozor na ekranu gde treba uneti korisničko ime kako bi na e-</a:t>
            </a:r>
            <a:r>
              <a:rPr lang="sr-Latn-CS" sz="1800" dirty="0" err="1" smtClean="0"/>
              <a:t>mail</a:t>
            </a:r>
            <a:r>
              <a:rPr lang="sr-Latn-CS" sz="1800" dirty="0" smtClean="0"/>
              <a:t> adresu pristigao e-</a:t>
            </a:r>
            <a:r>
              <a:rPr lang="sr-Latn-CS" sz="1800" dirty="0" err="1" smtClean="0"/>
              <a:t>mail</a:t>
            </a:r>
            <a:r>
              <a:rPr lang="sr-Latn-CS" sz="1800" dirty="0" smtClean="0"/>
              <a:t> </a:t>
            </a:r>
            <a:r>
              <a:rPr lang="sr-Latn-CS" sz="1800" i="1" dirty="0" smtClean="0"/>
              <a:t>Izmena lozinke Portal za partnere </a:t>
            </a:r>
            <a:r>
              <a:rPr lang="sr-Latn-CS" sz="1800" dirty="0" smtClean="0"/>
              <a:t>sa linkom za izmenu lozinke:</a:t>
            </a:r>
          </a:p>
          <a:p>
            <a:endParaRPr lang="sr-Latn-CS" sz="1800" dirty="0"/>
          </a:p>
          <a:p>
            <a:endParaRPr lang="sr-Latn-CS" sz="1800" dirty="0" smtClean="0"/>
          </a:p>
          <a:p>
            <a:endParaRPr lang="sr-Latn-CS" sz="1800" dirty="0"/>
          </a:p>
          <a:p>
            <a:endParaRPr lang="sr-Latn-CS" sz="1800" dirty="0" smtClean="0"/>
          </a:p>
          <a:p>
            <a:pPr marL="0" indent="0">
              <a:buNone/>
            </a:pPr>
            <a:endParaRPr lang="sr-Latn-CS" sz="1800" dirty="0"/>
          </a:p>
          <a:p>
            <a:pPr marL="0" indent="0">
              <a:buNone/>
            </a:pPr>
            <a:r>
              <a:rPr lang="sr-Latn-CS" sz="1800" dirty="0"/>
              <a:t>Klikom na link iz e-</a:t>
            </a:r>
            <a:r>
              <a:rPr lang="sr-Latn-CS" sz="1800" dirty="0" err="1"/>
              <a:t>maila</a:t>
            </a:r>
            <a:r>
              <a:rPr lang="sr-Latn-CS" sz="1800" dirty="0"/>
              <a:t> otvara se prozor gde se kreira i potvrđuje nova lozinka, nakon čega </a:t>
            </a:r>
            <a:r>
              <a:rPr lang="sr-Latn-CS" sz="1800" dirty="0" smtClean="0"/>
              <a:t>se Portalu za Partnere pristupa </a:t>
            </a:r>
            <a:r>
              <a:rPr lang="sr-Latn-CS" sz="1800" dirty="0"/>
              <a:t>sa novom lozinkom:</a:t>
            </a:r>
            <a:endParaRPr lang="sr-Latn-RS" sz="1800" dirty="0"/>
          </a:p>
          <a:p>
            <a:endParaRPr lang="sr-Latn-CS" sz="1800" dirty="0" smtClean="0"/>
          </a:p>
          <a:p>
            <a:endParaRPr lang="sr-Latn-CS" sz="1800" dirty="0"/>
          </a:p>
          <a:p>
            <a:pPr marL="0" indent="0">
              <a:buNone/>
            </a:pPr>
            <a:endParaRPr lang="sr-Latn-RS" sz="1800" dirty="0"/>
          </a:p>
        </p:txBody>
      </p:sp>
      <p:pic>
        <p:nvPicPr>
          <p:cNvPr id="4" name="Picture 3"/>
          <p:cNvPicPr>
            <a:picLocks noChangeAspect="1"/>
          </p:cNvPicPr>
          <p:nvPr/>
        </p:nvPicPr>
        <p:blipFill>
          <a:blip r:embed="rId2"/>
          <a:stretch>
            <a:fillRect/>
          </a:stretch>
        </p:blipFill>
        <p:spPr>
          <a:xfrm>
            <a:off x="10048875" y="0"/>
            <a:ext cx="2143125" cy="733425"/>
          </a:xfrm>
          <a:prstGeom prst="rect">
            <a:avLst/>
          </a:prstGeom>
        </p:spPr>
      </p:pic>
      <p:pic>
        <p:nvPicPr>
          <p:cNvPr id="5" name="Picture 4"/>
          <p:cNvPicPr>
            <a:picLocks noChangeAspect="1"/>
          </p:cNvPicPr>
          <p:nvPr/>
        </p:nvPicPr>
        <p:blipFill>
          <a:blip r:embed="rId3"/>
          <a:stretch>
            <a:fillRect/>
          </a:stretch>
        </p:blipFill>
        <p:spPr>
          <a:xfrm>
            <a:off x="498763" y="2209227"/>
            <a:ext cx="3215951" cy="1464998"/>
          </a:xfrm>
          <a:prstGeom prst="rect">
            <a:avLst/>
          </a:prstGeom>
        </p:spPr>
      </p:pic>
      <p:pic>
        <p:nvPicPr>
          <p:cNvPr id="6" name="Picture 5"/>
          <p:cNvPicPr>
            <a:picLocks noChangeAspect="1"/>
          </p:cNvPicPr>
          <p:nvPr/>
        </p:nvPicPr>
        <p:blipFill>
          <a:blip r:embed="rId4"/>
          <a:stretch>
            <a:fillRect/>
          </a:stretch>
        </p:blipFill>
        <p:spPr>
          <a:xfrm>
            <a:off x="4135777" y="2113940"/>
            <a:ext cx="2229155" cy="1663962"/>
          </a:xfrm>
          <a:prstGeom prst="rect">
            <a:avLst/>
          </a:prstGeom>
        </p:spPr>
      </p:pic>
      <p:pic>
        <p:nvPicPr>
          <p:cNvPr id="7" name="Picture 6"/>
          <p:cNvPicPr>
            <a:picLocks noChangeAspect="1"/>
          </p:cNvPicPr>
          <p:nvPr/>
        </p:nvPicPr>
        <p:blipFill>
          <a:blip r:embed="rId5"/>
          <a:stretch>
            <a:fillRect/>
          </a:stretch>
        </p:blipFill>
        <p:spPr>
          <a:xfrm>
            <a:off x="6894060" y="2113940"/>
            <a:ext cx="4113608" cy="1177803"/>
          </a:xfrm>
          <a:prstGeom prst="rect">
            <a:avLst/>
          </a:prstGeom>
        </p:spPr>
      </p:pic>
      <p:pic>
        <p:nvPicPr>
          <p:cNvPr id="8" name="Picture 7"/>
          <p:cNvPicPr/>
          <p:nvPr/>
        </p:nvPicPr>
        <p:blipFill>
          <a:blip r:embed="rId6"/>
          <a:stretch>
            <a:fillRect/>
          </a:stretch>
        </p:blipFill>
        <p:spPr>
          <a:xfrm>
            <a:off x="1342170" y="4791506"/>
            <a:ext cx="2521011" cy="1433924"/>
          </a:xfrm>
          <a:prstGeom prst="rect">
            <a:avLst/>
          </a:prstGeom>
        </p:spPr>
      </p:pic>
      <p:pic>
        <p:nvPicPr>
          <p:cNvPr id="9" name="Picture 8"/>
          <p:cNvPicPr>
            <a:picLocks noChangeAspect="1"/>
          </p:cNvPicPr>
          <p:nvPr/>
        </p:nvPicPr>
        <p:blipFill>
          <a:blip r:embed="rId7"/>
          <a:stretch>
            <a:fillRect/>
          </a:stretch>
        </p:blipFill>
        <p:spPr>
          <a:xfrm>
            <a:off x="4949954" y="4638275"/>
            <a:ext cx="2286548" cy="1698579"/>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6</a:t>
            </a:fld>
            <a:endParaRPr lang="sr-Latn-RS"/>
          </a:p>
        </p:txBody>
      </p:sp>
    </p:spTree>
    <p:extLst>
      <p:ext uri="{BB962C8B-B14F-4D97-AF65-F5344CB8AC3E}">
        <p14:creationId xmlns:p14="http://schemas.microsoft.com/office/powerpoint/2010/main" val="12387542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2509" y="365126"/>
            <a:ext cx="11612879" cy="6356349"/>
          </a:xfrm>
        </p:spPr>
        <p:txBody>
          <a:bodyPr>
            <a:normAutofit/>
          </a:bodyPr>
          <a:lstStyle/>
          <a:p>
            <a:pPr marL="0" indent="0">
              <a:buNone/>
            </a:pPr>
            <a:r>
              <a:rPr lang="sr-Latn-CS" sz="2400" dirty="0" smtClean="0">
                <a:solidFill>
                  <a:srgbClr val="00B050"/>
                </a:solidFill>
              </a:rPr>
              <a:t>2. OSNOVNA FORMA PORTALA ZA PARTNERE</a:t>
            </a:r>
            <a:endParaRPr lang="sr-Latn-RS" sz="2400" dirty="0" smtClean="0">
              <a:solidFill>
                <a:srgbClr val="00B050"/>
              </a:solidFill>
            </a:endParaRPr>
          </a:p>
          <a:p>
            <a:pPr marL="0" indent="0">
              <a:buNone/>
            </a:pPr>
            <a:endParaRPr lang="sr-Latn-RS" sz="1800" dirty="0" smtClean="0"/>
          </a:p>
          <a:p>
            <a:pPr marL="0" indent="0">
              <a:buNone/>
            </a:pPr>
            <a:r>
              <a:rPr lang="sr-Latn-RS" sz="1800" dirty="0" smtClean="0"/>
              <a:t>Nakon </a:t>
            </a:r>
            <a:r>
              <a:rPr lang="sr-Latn-RS" sz="1800" dirty="0"/>
              <a:t>uspešnog </a:t>
            </a:r>
            <a:r>
              <a:rPr lang="sr-Latn-RS" sz="1800" dirty="0" err="1"/>
              <a:t>logovanja</a:t>
            </a:r>
            <a:r>
              <a:rPr lang="sr-Latn-RS" sz="1800" dirty="0"/>
              <a:t> na Portal otvara se početna stranica. Stranica sadrži teme sa aktuelnim ponudama Banke za keš i stambene kredite, podatke o paketima </a:t>
            </a:r>
            <a:r>
              <a:rPr lang="sr-Latn-RS" sz="1800" dirty="0" smtClean="0"/>
              <a:t>računa, </a:t>
            </a:r>
            <a:r>
              <a:rPr lang="sr-Latn-RS" sz="1800" dirty="0"/>
              <a:t>kao </a:t>
            </a:r>
            <a:r>
              <a:rPr lang="sr-Latn-RS" sz="1800" dirty="0" smtClean="0"/>
              <a:t>i </a:t>
            </a:r>
            <a:r>
              <a:rPr lang="sr-Latn-RS" sz="1800" dirty="0"/>
              <a:t>Važne informacije gde se nalaze sve aktuelne informacije. Odabirom (klikom) na </a:t>
            </a:r>
            <a:r>
              <a:rPr lang="sr-Latn-RS" sz="1800" i="1" dirty="0" smtClean="0">
                <a:solidFill>
                  <a:srgbClr val="00B050"/>
                </a:solidFill>
              </a:rPr>
              <a:t>Saznaj Više </a:t>
            </a:r>
            <a:r>
              <a:rPr lang="sr-Latn-RS" sz="1800" dirty="0" smtClean="0"/>
              <a:t>neke od celina </a:t>
            </a:r>
            <a:r>
              <a:rPr lang="sr-Latn-RS" sz="1800" dirty="0"/>
              <a:t>pristupa </a:t>
            </a:r>
            <a:r>
              <a:rPr lang="sr-Latn-RS" sz="1800" dirty="0" smtClean="0"/>
              <a:t>se kreditnom kalkulatoru i svim aktuelnim uslovima kreditiranja, </a:t>
            </a:r>
            <a:r>
              <a:rPr lang="sr-Latn-RS" sz="1800" dirty="0"/>
              <a:t>kreditni vodič i sve ostale neophodne informacije kako za potencijalne klijente, tako i za same partnere</a:t>
            </a:r>
            <a:r>
              <a:rPr lang="sr-Latn-RS" sz="1800" dirty="0" smtClean="0"/>
              <a:t>.  </a:t>
            </a:r>
          </a:p>
          <a:p>
            <a:pPr marL="0" indent="0">
              <a:buNone/>
            </a:pPr>
            <a:r>
              <a:rPr lang="sr-Latn-RS" sz="1800" dirty="0"/>
              <a:t>Na naslovnoj liniji </a:t>
            </a:r>
            <a:r>
              <a:rPr lang="sr-Latn-RS" sz="1800" dirty="0" smtClean="0"/>
              <a:t>u gornjem </a:t>
            </a:r>
            <a:r>
              <a:rPr lang="sr-Latn-RS" sz="1800" dirty="0"/>
              <a:t>desnom uglu nalaze se komande za podešavanje osnovnih funkcija ekrana: klikom na prvo polje u naslovnoj liniji moguće je podesiti pozadinsku temu portala (belu ili crnu), sledeće polje služi za podešavanje jezika na kome će Portal </a:t>
            </a:r>
            <a:r>
              <a:rPr lang="sr-Latn-RS" sz="1800" dirty="0" err="1" smtClean="0"/>
              <a:t>funkcionsati</a:t>
            </a:r>
            <a:r>
              <a:rPr lang="sr-Latn-RS" sz="1800" dirty="0" smtClean="0"/>
              <a:t> (preporučeno </a:t>
            </a:r>
            <a:r>
              <a:rPr lang="sr-Latn-RS" sz="1800" dirty="0"/>
              <a:t>je korišćenje Srpskog jezika) i poslednje polje služi za odjavu/prijavu </a:t>
            </a:r>
            <a:r>
              <a:rPr lang="sr-Latn-RS" sz="1800" dirty="0" smtClean="0"/>
              <a:t>na Portal za Partnere, </a:t>
            </a:r>
            <a:r>
              <a:rPr lang="sr-Latn-RS" sz="1800" dirty="0"/>
              <a:t>kao i </a:t>
            </a:r>
            <a:r>
              <a:rPr lang="sr-Latn-RS" sz="1800" dirty="0" smtClean="0"/>
              <a:t>opciju </a:t>
            </a:r>
            <a:r>
              <a:rPr lang="sr-Latn-RS" sz="1800" dirty="0"/>
              <a:t>za izmenu lozinke: </a:t>
            </a:r>
          </a:p>
          <a:p>
            <a:pPr marL="0" indent="0">
              <a:buNone/>
            </a:pPr>
            <a:endParaRPr lang="sr-Latn-RS" sz="1800" dirty="0" smtClean="0"/>
          </a:p>
          <a:p>
            <a:pPr marL="0" indent="0">
              <a:buNone/>
            </a:pPr>
            <a:endParaRPr lang="sr-Latn-RS" sz="1800" dirty="0"/>
          </a:p>
          <a:p>
            <a:pPr marL="0" indent="0">
              <a:buNone/>
            </a:pPr>
            <a:endParaRPr lang="sr-Latn-RS" sz="1800" dirty="0"/>
          </a:p>
        </p:txBody>
      </p:sp>
      <p:pic>
        <p:nvPicPr>
          <p:cNvPr id="4" name="Picture 3"/>
          <p:cNvPicPr>
            <a:picLocks noChangeAspect="1"/>
          </p:cNvPicPr>
          <p:nvPr/>
        </p:nvPicPr>
        <p:blipFill>
          <a:blip r:embed="rId2"/>
          <a:stretch>
            <a:fillRect/>
          </a:stretch>
        </p:blipFill>
        <p:spPr>
          <a:xfrm>
            <a:off x="10048875" y="0"/>
            <a:ext cx="2143125" cy="733425"/>
          </a:xfrm>
          <a:prstGeom prst="rect">
            <a:avLst/>
          </a:prstGeom>
        </p:spPr>
      </p:pic>
      <p:pic>
        <p:nvPicPr>
          <p:cNvPr id="6" name="Picture 5"/>
          <p:cNvPicPr/>
          <p:nvPr/>
        </p:nvPicPr>
        <p:blipFill>
          <a:blip r:embed="rId3"/>
          <a:stretch>
            <a:fillRect/>
          </a:stretch>
        </p:blipFill>
        <p:spPr>
          <a:xfrm>
            <a:off x="2735800" y="3543300"/>
            <a:ext cx="5731510" cy="281876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7</a:t>
            </a:fld>
            <a:endParaRPr lang="sr-Latn-RS"/>
          </a:p>
        </p:txBody>
      </p:sp>
    </p:spTree>
    <p:extLst>
      <p:ext uri="{BB962C8B-B14F-4D97-AF65-F5344CB8AC3E}">
        <p14:creationId xmlns:p14="http://schemas.microsoft.com/office/powerpoint/2010/main" val="22893492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2509" y="382385"/>
            <a:ext cx="11529753" cy="6118167"/>
          </a:xfrm>
        </p:spPr>
        <p:txBody>
          <a:bodyPr>
            <a:normAutofit/>
          </a:bodyPr>
          <a:lstStyle/>
          <a:p>
            <a:pPr marL="0" indent="0">
              <a:buNone/>
            </a:pPr>
            <a:endParaRPr lang="sr-Latn-CS" sz="1800" dirty="0" smtClean="0"/>
          </a:p>
          <a:p>
            <a:pPr marL="0" indent="0">
              <a:buNone/>
            </a:pPr>
            <a:r>
              <a:rPr lang="sr-Latn-CS" sz="1800" dirty="0" smtClean="0"/>
              <a:t>Kroz </a:t>
            </a:r>
            <a:r>
              <a:rPr lang="sr-Latn-CS" sz="1800" dirty="0"/>
              <a:t>osnovnu formu Portala za Partnere na raspolaganju su aktuelne informacije u vezi kreditiranja </a:t>
            </a:r>
            <a:r>
              <a:rPr lang="sr-Latn-CS" sz="1800" dirty="0" smtClean="0"/>
              <a:t>klijenata i raspoloživih paketa računa. </a:t>
            </a:r>
          </a:p>
          <a:p>
            <a:pPr marL="0" indent="0">
              <a:buNone/>
            </a:pPr>
            <a:r>
              <a:rPr lang="sr-Latn-CS" sz="1800" dirty="0" smtClean="0"/>
              <a:t>Kreditni </a:t>
            </a:r>
            <a:r>
              <a:rPr lang="sr-Latn-CS" sz="1800" dirty="0"/>
              <a:t>kalkulator koji omogućava brzo i pregledno prezentovanje modela kredita na željeni iznos, čime se omogućava brz uvid u sve </a:t>
            </a:r>
            <a:r>
              <a:rPr lang="sr-Latn-CS" sz="1800" dirty="0" smtClean="0"/>
              <a:t>karakteristike </a:t>
            </a:r>
            <a:r>
              <a:rPr lang="sr-Latn-CS" sz="1800" dirty="0"/>
              <a:t>kredita. </a:t>
            </a:r>
            <a:r>
              <a:rPr lang="sr-Latn-CS" sz="1800" dirty="0" smtClean="0"/>
              <a:t>Zamišljeno je da za svaki tip kreditnog proizvoda postoji kreditni kalkulator, kao i reprezentativni primer. </a:t>
            </a:r>
          </a:p>
          <a:p>
            <a:pPr marL="0" indent="0">
              <a:buNone/>
            </a:pPr>
            <a:r>
              <a:rPr lang="sr-Latn-CS" sz="1800" dirty="0" smtClean="0"/>
              <a:t>Iz </a:t>
            </a:r>
            <a:r>
              <a:rPr lang="sr-Latn-CS" sz="1800" dirty="0"/>
              <a:t>osnovne </a:t>
            </a:r>
            <a:r>
              <a:rPr lang="sr-Latn-CS" sz="1800" dirty="0" smtClean="0"/>
              <a:t>forme Portala prelazi se </a:t>
            </a:r>
            <a:r>
              <a:rPr lang="sr-Latn-CS" sz="1800" dirty="0"/>
              <a:t>u ostale funkcionalnosti Portala za </a:t>
            </a:r>
            <a:r>
              <a:rPr lang="sr-Latn-CS" sz="1800" dirty="0" err="1"/>
              <a:t>Partenre</a:t>
            </a:r>
            <a:r>
              <a:rPr lang="sr-Latn-CS" sz="1800" dirty="0"/>
              <a:t> preko glavnog (padajućeg) </a:t>
            </a:r>
            <a:r>
              <a:rPr lang="sr-Latn-CS" sz="1800" dirty="0" smtClean="0"/>
              <a:t>menija.</a:t>
            </a:r>
          </a:p>
          <a:p>
            <a:pPr marL="0" indent="0">
              <a:buNone/>
            </a:pPr>
            <a:r>
              <a:rPr lang="sr-Latn-CS" sz="1800" dirty="0" smtClean="0"/>
              <a:t>U gornjem levom uglu naslovne linije nalazi se polje                    preko koga se ulazi u glavni (padajući) meni Portala za Partnere sa svim segmentima koje su dostupni partnerima:</a:t>
            </a:r>
          </a:p>
          <a:p>
            <a:pPr marL="0" indent="0">
              <a:buNone/>
            </a:pPr>
            <a:endParaRPr lang="sr-Latn-CS" sz="1800" dirty="0"/>
          </a:p>
          <a:p>
            <a:pPr marL="0" indent="0">
              <a:buNone/>
            </a:pPr>
            <a:endParaRPr lang="sr-Latn-CS" sz="1800" dirty="0" smtClean="0"/>
          </a:p>
          <a:p>
            <a:pPr marL="0" indent="0">
              <a:buNone/>
            </a:pPr>
            <a:endParaRPr lang="sr-Latn-CS" sz="1800" dirty="0"/>
          </a:p>
          <a:p>
            <a:pPr marL="0" indent="0">
              <a:buNone/>
            </a:pPr>
            <a:endParaRPr lang="sr-Latn-CS" sz="1800" dirty="0" smtClean="0"/>
          </a:p>
          <a:p>
            <a:pPr marL="0" indent="0">
              <a:buNone/>
            </a:pPr>
            <a:endParaRPr lang="sr-Latn-CS" sz="1800" dirty="0"/>
          </a:p>
          <a:p>
            <a:pPr marL="0" indent="0">
              <a:buNone/>
            </a:pPr>
            <a:endParaRPr lang="sr-Latn-CS" sz="1800" dirty="0" smtClean="0"/>
          </a:p>
          <a:p>
            <a:pPr marL="0" indent="0">
              <a:buNone/>
            </a:pPr>
            <a:endParaRPr lang="sr-Latn-CS" sz="1800" dirty="0"/>
          </a:p>
          <a:p>
            <a:pPr marL="0" indent="0">
              <a:buNone/>
            </a:pPr>
            <a:endParaRPr lang="sr-Latn-CS" sz="1800" dirty="0" smtClean="0"/>
          </a:p>
          <a:p>
            <a:pPr marL="0" indent="0">
              <a:buNone/>
            </a:pPr>
            <a:endParaRPr lang="sr-Latn-CS" sz="1800" dirty="0" smtClean="0"/>
          </a:p>
        </p:txBody>
      </p:sp>
      <p:pic>
        <p:nvPicPr>
          <p:cNvPr id="4" name="Picture 3"/>
          <p:cNvPicPr>
            <a:picLocks noChangeAspect="1"/>
          </p:cNvPicPr>
          <p:nvPr/>
        </p:nvPicPr>
        <p:blipFill>
          <a:blip r:embed="rId2"/>
          <a:stretch>
            <a:fillRect/>
          </a:stretch>
        </p:blipFill>
        <p:spPr>
          <a:xfrm>
            <a:off x="10048875" y="0"/>
            <a:ext cx="2143125" cy="733425"/>
          </a:xfrm>
          <a:prstGeom prst="rect">
            <a:avLst/>
          </a:prstGeom>
        </p:spPr>
      </p:pic>
      <p:pic>
        <p:nvPicPr>
          <p:cNvPr id="8" name="Picture 7"/>
          <p:cNvPicPr/>
          <p:nvPr/>
        </p:nvPicPr>
        <p:blipFill>
          <a:blip r:embed="rId3"/>
          <a:stretch>
            <a:fillRect/>
          </a:stretch>
        </p:blipFill>
        <p:spPr>
          <a:xfrm>
            <a:off x="5324129" y="2631385"/>
            <a:ext cx="877570" cy="255905"/>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1607289" y="3530638"/>
            <a:ext cx="1543075" cy="2463678"/>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8</a:t>
            </a:fld>
            <a:endParaRPr lang="sr-Latn-RS"/>
          </a:p>
        </p:txBody>
      </p:sp>
    </p:spTree>
    <p:extLst>
      <p:ext uri="{BB962C8B-B14F-4D97-AF65-F5344CB8AC3E}">
        <p14:creationId xmlns:p14="http://schemas.microsoft.com/office/powerpoint/2010/main" val="6815327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447" y="357447"/>
            <a:ext cx="11388437" cy="6234545"/>
          </a:xfrm>
        </p:spPr>
        <p:txBody>
          <a:bodyPr>
            <a:normAutofit fontScale="92500" lnSpcReduction="10000"/>
          </a:bodyPr>
          <a:lstStyle/>
          <a:p>
            <a:pPr marL="0" indent="0">
              <a:buNone/>
            </a:pPr>
            <a:r>
              <a:rPr lang="sr-Latn-CS" sz="1800" b="1" i="1" dirty="0" smtClean="0">
                <a:solidFill>
                  <a:srgbClr val="00B050"/>
                </a:solidFill>
              </a:rPr>
              <a:t>2.1. Preporuke</a:t>
            </a:r>
            <a:endParaRPr lang="sr-Latn-RS" sz="1800" b="1" i="1" dirty="0" smtClean="0">
              <a:solidFill>
                <a:srgbClr val="00B050"/>
              </a:solidFill>
            </a:endParaRPr>
          </a:p>
          <a:p>
            <a:pPr marL="0" indent="0">
              <a:buNone/>
            </a:pPr>
            <a:endParaRPr lang="sr-Latn-RS" sz="1800" dirty="0"/>
          </a:p>
          <a:p>
            <a:pPr marL="0" indent="0">
              <a:buNone/>
            </a:pPr>
            <a:r>
              <a:rPr lang="sr-Latn-RS" sz="1900" dirty="0" smtClean="0"/>
              <a:t>Odabirom </a:t>
            </a:r>
            <a:r>
              <a:rPr lang="sr-Latn-RS" sz="1900" dirty="0"/>
              <a:t>segmenta „Preporuke“ iz padajućeg menija dolazi do otvaranja ekrana sa listom svih unetih preporuka u Portal:</a:t>
            </a:r>
          </a:p>
          <a:p>
            <a:pPr marL="0" indent="0">
              <a:buNone/>
            </a:pPr>
            <a:endParaRPr lang="sr-Latn-CS" sz="1900" dirty="0" smtClean="0"/>
          </a:p>
          <a:p>
            <a:pPr marL="0" indent="0">
              <a:buNone/>
            </a:pPr>
            <a:r>
              <a:rPr lang="sr-Latn-RS" sz="1900" dirty="0" smtClean="0"/>
              <a:t>U </a:t>
            </a:r>
            <a:r>
              <a:rPr lang="sr-Latn-RS" sz="1900" dirty="0"/>
              <a:t>okviru segmenta Preporuke imamo na raspolaganju sledeće </a:t>
            </a:r>
            <a:r>
              <a:rPr lang="sr-Latn-RS" sz="1900" dirty="0" smtClean="0"/>
              <a:t>funkcionalnosti:</a:t>
            </a:r>
            <a:endParaRPr lang="sr-Latn-RS" sz="1900" dirty="0"/>
          </a:p>
          <a:p>
            <a:pPr lvl="0"/>
            <a:r>
              <a:rPr lang="sr-Latn-RS" sz="1900" dirty="0"/>
              <a:t>životni ciklus svake preporuke od momenta unosa do krajnje realizacije iste i uključivanja u obračun, ažuriranje promena se vrši na </a:t>
            </a:r>
            <a:r>
              <a:rPr lang="sr-Latn-RS" sz="1900" dirty="0" smtClean="0"/>
              <a:t>0.30h</a:t>
            </a:r>
            <a:r>
              <a:rPr lang="sr-Latn-RS" sz="1900" dirty="0"/>
              <a:t>;</a:t>
            </a:r>
          </a:p>
          <a:p>
            <a:pPr lvl="0"/>
            <a:r>
              <a:rPr lang="sr-Latn-RS" sz="1900" dirty="0"/>
              <a:t>pregled svih unetih i prosleđenih preporuka u Portal kroz spisak/listu istih koji se može eksportovati u Excel tabelu;</a:t>
            </a:r>
          </a:p>
          <a:p>
            <a:pPr lvl="0"/>
            <a:r>
              <a:rPr lang="sr-Latn-RS" sz="1900" dirty="0"/>
              <a:t>mogućnost unosa, izmene, brisanja preporuka;</a:t>
            </a:r>
          </a:p>
          <a:p>
            <a:pPr lvl="0"/>
            <a:r>
              <a:rPr lang="sr-Latn-RS" sz="1900" dirty="0"/>
              <a:t>mogućnost prosleđivanja prikupljene dokumentacije klijenta prilikom unosa preporuka;</a:t>
            </a:r>
          </a:p>
          <a:p>
            <a:pPr lvl="0"/>
            <a:r>
              <a:rPr lang="sr-Latn-RS" sz="1900" dirty="0"/>
              <a:t>prosleđivanje preporuka u željenu ekspozituru klijenta;</a:t>
            </a:r>
          </a:p>
          <a:p>
            <a:pPr lvl="0"/>
            <a:r>
              <a:rPr lang="sr-Latn-RS" sz="1900" dirty="0"/>
              <a:t>provera slobodnih termina za sastanak u </a:t>
            </a:r>
            <a:r>
              <a:rPr lang="sr-Latn-RS" sz="1900" dirty="0" smtClean="0"/>
              <a:t>ekspozituri </a:t>
            </a:r>
            <a:r>
              <a:rPr lang="sr-Latn-RS" sz="1900" dirty="0"/>
              <a:t>i </a:t>
            </a:r>
            <a:r>
              <a:rPr lang="sr-Latn-RS" sz="1900" dirty="0" smtClean="0"/>
              <a:t>zakazivanja </a:t>
            </a:r>
            <a:r>
              <a:rPr lang="sr-Latn-RS" sz="1900" dirty="0"/>
              <a:t>istih;</a:t>
            </a:r>
          </a:p>
          <a:p>
            <a:pPr lvl="0"/>
            <a:r>
              <a:rPr lang="sr-Latn-RS" sz="1900" dirty="0"/>
              <a:t>praćenje prodajne prilike i podnošenje zahteva </a:t>
            </a:r>
            <a:r>
              <a:rPr lang="sr-Latn-RS" sz="1900" dirty="0" smtClean="0"/>
              <a:t>preporuke.</a:t>
            </a:r>
          </a:p>
          <a:p>
            <a:pPr marL="0" indent="0">
              <a:buNone/>
            </a:pPr>
            <a:endParaRPr lang="sr-Latn-RS" sz="1900" dirty="0"/>
          </a:p>
          <a:p>
            <a:pPr marL="0" indent="0">
              <a:buNone/>
            </a:pPr>
            <a:r>
              <a:rPr lang="sr-Latn-RS" sz="1900" dirty="0" smtClean="0"/>
              <a:t>Uvid </a:t>
            </a:r>
            <a:r>
              <a:rPr lang="sr-Latn-RS" sz="1900" dirty="0"/>
              <a:t>u </a:t>
            </a:r>
            <a:r>
              <a:rPr lang="sr-Latn-RS" sz="1900" dirty="0" smtClean="0"/>
              <a:t>preporuke </a:t>
            </a:r>
            <a:r>
              <a:rPr lang="sr-Latn-RS" sz="1900" dirty="0"/>
              <a:t>može imati i partner i registrovani agent. Partner može imati uvid </a:t>
            </a:r>
            <a:r>
              <a:rPr lang="sr-Latn-RS" sz="1900" dirty="0" smtClean="0"/>
              <a:t>u </a:t>
            </a:r>
            <a:r>
              <a:rPr lang="sr-Latn-RS" sz="1900" dirty="0"/>
              <a:t>svoje preporuke, kao i preporuke svojih agenata. Unos i izmenu preporuke, kao i zakazivanje sastanka mogu vršiti partneri i agenti, dok prosleđivanje preporuke u ekspozituru mogu vršiti isključivo partneri. </a:t>
            </a:r>
            <a:r>
              <a:rPr lang="sr-Latn-RS" sz="1900" dirty="0" smtClean="0"/>
              <a:t>U okviru Portala su postavljena pravila po kojima se preporuke automatski isključuju iz obračuna, s tim što i članovi </a:t>
            </a:r>
            <a:r>
              <a:rPr lang="sr-Latn-RS" sz="1900" dirty="0" err="1" smtClean="0"/>
              <a:t>Partners</a:t>
            </a:r>
            <a:r>
              <a:rPr lang="sr-Latn-RS" sz="1900" dirty="0" smtClean="0"/>
              <a:t> </a:t>
            </a:r>
            <a:r>
              <a:rPr lang="sr-Latn-RS" sz="1900" dirty="0" err="1" smtClean="0"/>
              <a:t>team</a:t>
            </a:r>
            <a:r>
              <a:rPr lang="sr-Latn-RS" sz="1900" dirty="0" smtClean="0"/>
              <a:t>-a imaju tu mogućnost.</a:t>
            </a:r>
            <a:endParaRPr lang="sr-Latn-RS" sz="1900" dirty="0"/>
          </a:p>
          <a:p>
            <a:pPr marL="0" lvl="0" indent="0">
              <a:buNone/>
            </a:pPr>
            <a:endParaRPr lang="sr-Latn-RS" sz="1900" dirty="0"/>
          </a:p>
          <a:p>
            <a:pPr marL="0" indent="0">
              <a:buNone/>
            </a:pPr>
            <a:endParaRPr lang="sr-Latn-RS" sz="1900" dirty="0"/>
          </a:p>
        </p:txBody>
      </p:sp>
      <p:pic>
        <p:nvPicPr>
          <p:cNvPr id="4" name="Picture 3"/>
          <p:cNvPicPr>
            <a:picLocks noChangeAspect="1"/>
          </p:cNvPicPr>
          <p:nvPr/>
        </p:nvPicPr>
        <p:blipFill>
          <a:blip r:embed="rId2"/>
          <a:stretch>
            <a:fillRect/>
          </a:stretch>
        </p:blipFill>
        <p:spPr>
          <a:xfrm>
            <a:off x="10048875" y="0"/>
            <a:ext cx="2143125" cy="733425"/>
          </a:xfrm>
          <a:prstGeom prst="rect">
            <a:avLst/>
          </a:prstGeom>
        </p:spPr>
      </p:pic>
      <p:pic>
        <p:nvPicPr>
          <p:cNvPr id="5" name="Picture 4"/>
          <p:cNvPicPr/>
          <p:nvPr/>
        </p:nvPicPr>
        <p:blipFill>
          <a:blip r:embed="rId3"/>
          <a:stretch>
            <a:fillRect/>
          </a:stretch>
        </p:blipFill>
        <p:spPr>
          <a:xfrm>
            <a:off x="1628691" y="1421089"/>
            <a:ext cx="1180051" cy="410747"/>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9</a:t>
            </a:fld>
            <a:endParaRPr lang="sr-Latn-RS"/>
          </a:p>
        </p:txBody>
      </p:sp>
    </p:spTree>
    <p:extLst>
      <p:ext uri="{BB962C8B-B14F-4D97-AF65-F5344CB8AC3E}">
        <p14:creationId xmlns:p14="http://schemas.microsoft.com/office/powerpoint/2010/main" val="1237890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74073" y="246185"/>
            <a:ext cx="11438311" cy="6370745"/>
          </a:xfrm>
        </p:spPr>
        <p:txBody>
          <a:bodyPr>
            <a:normAutofit fontScale="92500" lnSpcReduction="10000"/>
          </a:bodyPr>
          <a:lstStyle/>
          <a:p>
            <a:pPr>
              <a:buFontTx/>
              <a:buChar char="-"/>
            </a:pPr>
            <a:r>
              <a:rPr lang="sr-Latn-CS" sz="2000" i="1" dirty="0">
                <a:solidFill>
                  <a:srgbClr val="00B050"/>
                </a:solidFill>
              </a:rPr>
              <a:t>p</a:t>
            </a:r>
            <a:r>
              <a:rPr lang="sr-Latn-CS" sz="2000" i="1" dirty="0" smtClean="0">
                <a:solidFill>
                  <a:srgbClr val="00B050"/>
                </a:solidFill>
              </a:rPr>
              <a:t>regled preporuka –</a:t>
            </a:r>
          </a:p>
          <a:p>
            <a:pPr marL="0" indent="0">
              <a:buNone/>
            </a:pPr>
            <a:endParaRPr lang="sr-Latn-CS" sz="2000" dirty="0" smtClean="0"/>
          </a:p>
          <a:p>
            <a:pPr marL="0" indent="0">
              <a:buNone/>
            </a:pPr>
            <a:r>
              <a:rPr lang="sr-Latn-CS" sz="1800" dirty="0" smtClean="0"/>
              <a:t>Ulaskom u segment Preporuke na ekranu se otvara </a:t>
            </a:r>
          </a:p>
          <a:p>
            <a:pPr marL="0" indent="0">
              <a:buNone/>
            </a:pPr>
            <a:r>
              <a:rPr lang="sr-Latn-CS" sz="1800" dirty="0"/>
              <a:t>l</a:t>
            </a:r>
            <a:r>
              <a:rPr lang="sr-Latn-CS" sz="1800" dirty="0" smtClean="0"/>
              <a:t>ista svih unetih preporuka koje su u procesu</a:t>
            </a:r>
          </a:p>
          <a:p>
            <a:pPr marL="0" indent="0">
              <a:buNone/>
            </a:pPr>
            <a:r>
              <a:rPr lang="sr-Latn-CS" sz="1800" dirty="0"/>
              <a:t>p</a:t>
            </a:r>
            <a:r>
              <a:rPr lang="sr-Latn-CS" sz="1800" dirty="0" smtClean="0"/>
              <a:t>raćenja. Svi podaci vezani za pojedinačnu</a:t>
            </a:r>
          </a:p>
          <a:p>
            <a:pPr marL="0" indent="0">
              <a:buNone/>
            </a:pPr>
            <a:r>
              <a:rPr lang="sr-Latn-CS" sz="1800" dirty="0" smtClean="0"/>
              <a:t>preporuku su predstavljeni u jednom redu i moguće</a:t>
            </a:r>
          </a:p>
          <a:p>
            <a:pPr marL="0" indent="0">
              <a:buNone/>
            </a:pPr>
            <a:r>
              <a:rPr lang="sr-Latn-CS" sz="1800" dirty="0"/>
              <a:t>j</a:t>
            </a:r>
            <a:r>
              <a:rPr lang="sr-Latn-CS" sz="1800" dirty="0" smtClean="0"/>
              <a:t>e pomeranjem pokazivača u desno pregledati sve</a:t>
            </a:r>
          </a:p>
          <a:p>
            <a:pPr marL="0" indent="0">
              <a:buNone/>
            </a:pPr>
            <a:r>
              <a:rPr lang="sr-Latn-CS" sz="1800" dirty="0"/>
              <a:t>r</a:t>
            </a:r>
            <a:r>
              <a:rPr lang="sr-Latn-CS" sz="1800" dirty="0" smtClean="0"/>
              <a:t>aspoložive podatke preporuke. </a:t>
            </a:r>
            <a:r>
              <a:rPr lang="sr-Latn-CS" sz="1800" dirty="0"/>
              <a:t>K</a:t>
            </a:r>
            <a:r>
              <a:rPr lang="sr-Latn-CS" sz="1800" dirty="0" smtClean="0"/>
              <a:t>likom na </a:t>
            </a:r>
          </a:p>
          <a:p>
            <a:pPr marL="0" indent="0">
              <a:buNone/>
            </a:pPr>
            <a:r>
              <a:rPr lang="sr-Latn-CS" sz="1800" dirty="0" smtClean="0"/>
              <a:t>preporuku otvara se </a:t>
            </a:r>
            <a:r>
              <a:rPr lang="sr-Latn-CS" sz="1800" dirty="0" err="1" smtClean="0"/>
              <a:t>edit</a:t>
            </a:r>
            <a:r>
              <a:rPr lang="sr-Latn-CS" sz="1800" dirty="0" smtClean="0"/>
              <a:t> cele preporuke na ekranu.</a:t>
            </a:r>
          </a:p>
          <a:p>
            <a:pPr marL="0" indent="0">
              <a:buNone/>
            </a:pPr>
            <a:r>
              <a:rPr lang="sr-Latn-CS" sz="1800" dirty="0" smtClean="0"/>
              <a:t>Na </a:t>
            </a:r>
            <a:r>
              <a:rPr lang="sr-Latn-CS" sz="1800" dirty="0"/>
              <a:t>početku svakog reda nalaze se sledeće ikonice</a:t>
            </a:r>
            <a:r>
              <a:rPr lang="sr-Latn-CS" sz="1800" dirty="0" smtClean="0"/>
              <a:t>:</a:t>
            </a:r>
          </a:p>
          <a:p>
            <a:pPr lvl="6">
              <a:buFont typeface="Wingdings" panose="05000000000000000000" pitchFamily="2" charset="2"/>
              <a:buChar char="§"/>
            </a:pPr>
            <a:endParaRPr lang="sr-Latn-CS" sz="1600" b="1" i="1" dirty="0" smtClean="0"/>
          </a:p>
          <a:p>
            <a:pPr lvl="6">
              <a:buFont typeface="Wingdings" panose="05000000000000000000" pitchFamily="2" charset="2"/>
              <a:buChar char="§"/>
            </a:pPr>
            <a:r>
              <a:rPr lang="sr-Latn-CS" sz="1600" b="1" i="1" dirty="0" smtClean="0"/>
              <a:t>Grupiši po koloni (Dovuci kolonu) </a:t>
            </a:r>
            <a:r>
              <a:rPr lang="sr-Latn-CS" sz="1600" dirty="0" smtClean="0"/>
              <a:t>– zarad praćenja preporuka po određenom atributu (koloni) prevuče se kolona u obeleženo polje;</a:t>
            </a:r>
          </a:p>
          <a:p>
            <a:pPr lvl="6">
              <a:buFont typeface="Wingdings" panose="05000000000000000000" pitchFamily="2" charset="2"/>
              <a:buChar char="§"/>
            </a:pPr>
            <a:r>
              <a:rPr lang="sr-Latn-CS" sz="1600" b="1" i="1" dirty="0" smtClean="0"/>
              <a:t>Prazan ček boks </a:t>
            </a:r>
            <a:r>
              <a:rPr lang="sr-Latn-CS" sz="1600" dirty="0" smtClean="0"/>
              <a:t>na početku svakog reda služi za </a:t>
            </a:r>
            <a:r>
              <a:rPr lang="sr-Latn-CS" sz="1600" dirty="0" err="1" smtClean="0"/>
              <a:t>selektovanje</a:t>
            </a:r>
            <a:r>
              <a:rPr lang="sr-Latn-CS" sz="1600" dirty="0" smtClean="0"/>
              <a:t> preporuka;</a:t>
            </a:r>
          </a:p>
          <a:p>
            <a:pPr lvl="6">
              <a:buFont typeface="Wingdings" panose="05000000000000000000" pitchFamily="2" charset="2"/>
              <a:buChar char="§"/>
            </a:pPr>
            <a:r>
              <a:rPr lang="sr-Latn-CS" sz="1600" b="1" i="1" dirty="0" smtClean="0"/>
              <a:t>Plus</a:t>
            </a:r>
            <a:r>
              <a:rPr lang="sr-Latn-CS" sz="1600" dirty="0" smtClean="0"/>
              <a:t> služi za unos preporuke u Portal i nakon toga </a:t>
            </a:r>
            <a:r>
              <a:rPr lang="sr-Latn-CS" sz="1600" dirty="0" err="1" smtClean="0"/>
              <a:t>procesuiranje</a:t>
            </a:r>
            <a:r>
              <a:rPr lang="sr-Latn-CS" sz="1600" dirty="0" smtClean="0"/>
              <a:t> iste;</a:t>
            </a:r>
          </a:p>
          <a:p>
            <a:pPr lvl="6">
              <a:buFont typeface="Wingdings" panose="05000000000000000000" pitchFamily="2" charset="2"/>
              <a:buChar char="§"/>
            </a:pPr>
            <a:r>
              <a:rPr lang="sr-Latn-CS" sz="1600" b="1" i="1" dirty="0" smtClean="0"/>
              <a:t>“olovka“ </a:t>
            </a:r>
            <a:r>
              <a:rPr lang="sr-Latn-CS" sz="1600" dirty="0" smtClean="0"/>
              <a:t>služi za izmenu podataka preporuke (u slučaju da je preporuka već prosleđena, neophodno je e-</a:t>
            </a:r>
            <a:r>
              <a:rPr lang="sr-Latn-CS" sz="1600" dirty="0" err="1" smtClean="0"/>
              <a:t>mailom</a:t>
            </a:r>
            <a:r>
              <a:rPr lang="sr-Latn-CS" sz="1600" dirty="0" smtClean="0"/>
              <a:t> na </a:t>
            </a:r>
            <a:r>
              <a:rPr lang="sr-Latn-CS" sz="1600" dirty="0" smtClean="0">
                <a:hlinkClick r:id="rId2"/>
              </a:rPr>
              <a:t>partners@otpbanka.rs</a:t>
            </a:r>
            <a:r>
              <a:rPr lang="sr-Latn-CS" sz="1600" dirty="0" smtClean="0"/>
              <a:t> obavestiti administratora da dozvoli izmenu preporuke;</a:t>
            </a:r>
          </a:p>
          <a:p>
            <a:pPr lvl="6">
              <a:buFont typeface="Wingdings" panose="05000000000000000000" pitchFamily="2" charset="2"/>
              <a:buChar char="§"/>
            </a:pPr>
            <a:r>
              <a:rPr lang="sr-Latn-CS" sz="1600" b="1" i="1" dirty="0" smtClean="0"/>
              <a:t>“kanta za smeće“ </a:t>
            </a:r>
            <a:r>
              <a:rPr lang="sr-Latn-CS" sz="1600" dirty="0" smtClean="0"/>
              <a:t>služi za brisanje preporuke (na isti način kao i izmena preporuke u slučaju da je preporuka već prosleđena u sistem Banke);</a:t>
            </a:r>
          </a:p>
          <a:p>
            <a:pPr lvl="6">
              <a:buFont typeface="Wingdings" panose="05000000000000000000" pitchFamily="2" charset="2"/>
              <a:buChar char="§"/>
            </a:pPr>
            <a:r>
              <a:rPr lang="sr-Latn-CS" sz="1600" b="1" i="1" dirty="0" smtClean="0"/>
              <a:t>“dokument“ </a:t>
            </a:r>
            <a:r>
              <a:rPr lang="sr-Latn-CS" sz="1600" dirty="0" smtClean="0"/>
              <a:t>služi za </a:t>
            </a:r>
            <a:r>
              <a:rPr lang="sr-Latn-CS" sz="1600" dirty="0" err="1" smtClean="0"/>
              <a:t>upload</a:t>
            </a:r>
            <a:r>
              <a:rPr lang="sr-Latn-CS" sz="1600" dirty="0" smtClean="0"/>
              <a:t> prateće dokumentacije i prosleđivanje iste u sistem Banke.</a:t>
            </a:r>
          </a:p>
          <a:p>
            <a:pPr marL="0" indent="0">
              <a:buNone/>
            </a:pPr>
            <a:r>
              <a:rPr lang="sr-Latn-CS" sz="1800" dirty="0" smtClean="0"/>
              <a:t>		            		</a:t>
            </a:r>
          </a:p>
          <a:p>
            <a:pPr marL="0" indent="0">
              <a:buNone/>
            </a:pPr>
            <a:endParaRPr lang="sr-Latn-CS" sz="1800" dirty="0"/>
          </a:p>
          <a:p>
            <a:pPr marL="0" indent="0">
              <a:buNone/>
            </a:pPr>
            <a:endParaRPr lang="sr-Latn-CS" sz="1800" dirty="0" smtClean="0"/>
          </a:p>
          <a:p>
            <a:pPr marL="0" indent="0">
              <a:buNone/>
            </a:pPr>
            <a:endParaRPr lang="sr-Latn-CS" sz="1800" dirty="0" smtClean="0"/>
          </a:p>
          <a:p>
            <a:pPr marL="0" indent="0">
              <a:buNone/>
            </a:pPr>
            <a:endParaRPr lang="sr-Latn-CS" sz="1800" dirty="0" smtClean="0"/>
          </a:p>
        </p:txBody>
      </p:sp>
      <p:pic>
        <p:nvPicPr>
          <p:cNvPr id="8" name="Picture 7"/>
          <p:cNvPicPr/>
          <p:nvPr/>
        </p:nvPicPr>
        <p:blipFill>
          <a:blip r:embed="rId3"/>
          <a:stretch>
            <a:fillRect/>
          </a:stretch>
        </p:blipFill>
        <p:spPr>
          <a:xfrm>
            <a:off x="5728371" y="939068"/>
            <a:ext cx="5180965" cy="2362200"/>
          </a:xfrm>
          <a:prstGeom prst="rect">
            <a:avLst/>
          </a:prstGeom>
        </p:spPr>
      </p:pic>
      <p:pic>
        <p:nvPicPr>
          <p:cNvPr id="9" name="Picture 8"/>
          <p:cNvPicPr>
            <a:picLocks noChangeAspect="1"/>
          </p:cNvPicPr>
          <p:nvPr/>
        </p:nvPicPr>
        <p:blipFill>
          <a:blip r:embed="rId4"/>
          <a:stretch>
            <a:fillRect/>
          </a:stretch>
        </p:blipFill>
        <p:spPr>
          <a:xfrm>
            <a:off x="10048875" y="0"/>
            <a:ext cx="2143125" cy="733425"/>
          </a:xfrm>
          <a:prstGeom prst="rect">
            <a:avLst/>
          </a:prstGeom>
        </p:spPr>
      </p:pic>
      <p:pic>
        <p:nvPicPr>
          <p:cNvPr id="5" name="Picture 4"/>
          <p:cNvPicPr/>
          <p:nvPr/>
        </p:nvPicPr>
        <p:blipFill>
          <a:blip r:embed="rId5"/>
          <a:stretch>
            <a:fillRect/>
          </a:stretch>
        </p:blipFill>
        <p:spPr>
          <a:xfrm>
            <a:off x="744871" y="3812433"/>
            <a:ext cx="2145080" cy="2474547"/>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10</a:t>
            </a:fld>
            <a:endParaRPr lang="sr-Latn-RS"/>
          </a:p>
        </p:txBody>
      </p:sp>
    </p:spTree>
    <p:extLst>
      <p:ext uri="{BB962C8B-B14F-4D97-AF65-F5344CB8AC3E}">
        <p14:creationId xmlns:p14="http://schemas.microsoft.com/office/powerpoint/2010/main" val="38081384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4197" y="509954"/>
            <a:ext cx="11396748" cy="6073726"/>
          </a:xfrm>
        </p:spPr>
        <p:txBody>
          <a:bodyPr>
            <a:normAutofit/>
          </a:bodyPr>
          <a:lstStyle/>
          <a:p>
            <a:pPr marL="0" indent="0">
              <a:buNone/>
            </a:pPr>
            <a:endParaRPr lang="sr-Latn-RS" sz="1800" dirty="0" smtClean="0"/>
          </a:p>
          <a:p>
            <a:pPr marL="0" indent="0">
              <a:buNone/>
            </a:pPr>
            <a:r>
              <a:rPr lang="sr-Latn-RS" sz="1800" dirty="0" smtClean="0"/>
              <a:t>U </a:t>
            </a:r>
            <a:r>
              <a:rPr lang="sr-Latn-RS" sz="1800" dirty="0"/>
              <a:t>desnom gornjem uglu ispod naslovne linije smešteni su sledeći alati koji olakšavaju proces rada sa preporukama</a:t>
            </a:r>
            <a:r>
              <a:rPr lang="sr-Latn-RS" sz="1800" dirty="0" smtClean="0"/>
              <a:t>:</a:t>
            </a:r>
          </a:p>
          <a:p>
            <a:pPr marL="0" indent="0">
              <a:buNone/>
            </a:pPr>
            <a:endParaRPr lang="sr-Latn-CS" sz="1800" dirty="0"/>
          </a:p>
          <a:p>
            <a:pPr marL="0" indent="0">
              <a:buNone/>
            </a:pPr>
            <a:endParaRPr lang="sr-Latn-CS" sz="1800" dirty="0" smtClean="0"/>
          </a:p>
          <a:p>
            <a:pPr>
              <a:buFont typeface="Wingdings" panose="05000000000000000000" pitchFamily="2" charset="2"/>
              <a:buChar char="ü"/>
            </a:pPr>
            <a:r>
              <a:rPr lang="sr-Latn-CS" sz="1800" dirty="0"/>
              <a:t> </a:t>
            </a:r>
            <a:r>
              <a:rPr lang="sr-Latn-CS" sz="1600" b="1" i="1" dirty="0" smtClean="0"/>
              <a:t>“Osveži“ </a:t>
            </a:r>
            <a:r>
              <a:rPr lang="sr-Latn-CS" sz="1600" dirty="0" smtClean="0"/>
              <a:t>služi za osvežavanje liste preporuka (uvid u najažurnije informacije);</a:t>
            </a:r>
          </a:p>
          <a:p>
            <a:pPr>
              <a:buFont typeface="Wingdings" panose="05000000000000000000" pitchFamily="2" charset="2"/>
              <a:buChar char="ü"/>
            </a:pPr>
            <a:r>
              <a:rPr lang="sr-Latn-CS" sz="1600" dirty="0"/>
              <a:t> </a:t>
            </a:r>
            <a:r>
              <a:rPr lang="sr-Latn-CS" sz="1600" b="1" i="1" dirty="0" smtClean="0"/>
              <a:t>“Filter“ </a:t>
            </a:r>
            <a:r>
              <a:rPr lang="sr-Latn-CS" sz="1600" dirty="0" smtClean="0"/>
              <a:t>služi za poništavanje aktiviranih filtera liste preporuka;</a:t>
            </a:r>
          </a:p>
          <a:p>
            <a:pPr>
              <a:buFont typeface="Wingdings" panose="05000000000000000000" pitchFamily="2" charset="2"/>
              <a:buChar char="ü"/>
            </a:pPr>
            <a:r>
              <a:rPr lang="sr-Latn-CS" sz="1600" dirty="0"/>
              <a:t> </a:t>
            </a:r>
            <a:r>
              <a:rPr lang="sr-Latn-CS" sz="1600" b="1" i="1" dirty="0" smtClean="0"/>
              <a:t>“Eksport“ </a:t>
            </a:r>
            <a:r>
              <a:rPr lang="sr-Latn-CS" sz="1600" dirty="0" smtClean="0"/>
              <a:t>služi za import liste preporuka u Excel tabelu (moguće je selektovati željene preporuke i samo njih importovati u Excel);</a:t>
            </a:r>
          </a:p>
          <a:p>
            <a:pPr>
              <a:buFont typeface="Wingdings" panose="05000000000000000000" pitchFamily="2" charset="2"/>
              <a:buChar char="ü"/>
            </a:pPr>
            <a:r>
              <a:rPr lang="sr-Latn-CS" sz="1600" dirty="0"/>
              <a:t> </a:t>
            </a:r>
            <a:r>
              <a:rPr lang="sr-Latn-CS" sz="1600" b="1" i="1" dirty="0" smtClean="0"/>
              <a:t>“Pretraži“ </a:t>
            </a:r>
            <a:r>
              <a:rPr lang="sr-Latn-CS" sz="1600" dirty="0" smtClean="0"/>
              <a:t>služi za pretraživanje željenog sa liste;</a:t>
            </a:r>
          </a:p>
          <a:p>
            <a:pPr>
              <a:buFont typeface="Wingdings" panose="05000000000000000000" pitchFamily="2" charset="2"/>
              <a:buChar char="ü"/>
            </a:pPr>
            <a:r>
              <a:rPr lang="sr-Latn-CS" sz="1600" dirty="0"/>
              <a:t> </a:t>
            </a:r>
            <a:r>
              <a:rPr lang="sr-Latn-CS" sz="1600" b="1" i="1" dirty="0" smtClean="0"/>
              <a:t>“Promeni vidljivost kolone“ </a:t>
            </a:r>
            <a:r>
              <a:rPr lang="sr-Latn-CS" sz="1600" dirty="0" smtClean="0"/>
              <a:t>služi za odabir željenih podataka u vezi preporuke.</a:t>
            </a:r>
          </a:p>
          <a:p>
            <a:pPr marL="0" indent="0">
              <a:buNone/>
            </a:pPr>
            <a:endParaRPr lang="sr-Latn-CS" sz="1600" dirty="0" smtClean="0"/>
          </a:p>
          <a:p>
            <a:pPr>
              <a:buFontTx/>
              <a:buChar char="-"/>
            </a:pPr>
            <a:r>
              <a:rPr lang="sr-Latn-CS" sz="1800" i="1" dirty="0" smtClean="0">
                <a:solidFill>
                  <a:srgbClr val="00B050"/>
                </a:solidFill>
              </a:rPr>
              <a:t>unos preporuke – </a:t>
            </a:r>
          </a:p>
          <a:p>
            <a:pPr marL="0" indent="0">
              <a:buNone/>
            </a:pPr>
            <a:endParaRPr lang="sr-Latn-CS" sz="1800" i="1" dirty="0">
              <a:solidFill>
                <a:srgbClr val="00B050"/>
              </a:solidFill>
            </a:endParaRPr>
          </a:p>
          <a:p>
            <a:pPr marL="0" indent="0">
              <a:buNone/>
            </a:pPr>
            <a:r>
              <a:rPr lang="sr-Latn-RS" sz="1800" dirty="0"/>
              <a:t>Prilikom unosa preporuke od </a:t>
            </a:r>
            <a:r>
              <a:rPr lang="sr-Latn-RS" sz="1800" dirty="0" smtClean="0"/>
              <a:t>krucijalne </a:t>
            </a:r>
            <a:r>
              <a:rPr lang="sr-Latn-RS" sz="1800" dirty="0"/>
              <a:t>važnosti je uneti tačne i precizne podatke </a:t>
            </a:r>
            <a:r>
              <a:rPr lang="sr-Latn-RS" sz="1800" dirty="0" smtClean="0"/>
              <a:t>klijenta, pre svega ime </a:t>
            </a:r>
            <a:r>
              <a:rPr lang="sr-Latn-RS" sz="1800" dirty="0"/>
              <a:t>i prezime, datum rođenja i broj </a:t>
            </a:r>
            <a:r>
              <a:rPr lang="sr-Latn-RS" sz="1800" dirty="0" smtClean="0"/>
              <a:t>telefona </a:t>
            </a:r>
            <a:r>
              <a:rPr lang="sr-Latn-RS" sz="1800" dirty="0"/>
              <a:t>kako bi </a:t>
            </a:r>
            <a:r>
              <a:rPr lang="sr-Latn-RS" sz="1800" dirty="0" smtClean="0"/>
              <a:t>sistem uspeo da prepozna </a:t>
            </a:r>
            <a:r>
              <a:rPr lang="sr-Latn-RS" sz="1800" dirty="0"/>
              <a:t>klijenta, </a:t>
            </a:r>
            <a:r>
              <a:rPr lang="sr-Latn-RS" sz="1800" dirty="0" smtClean="0"/>
              <a:t>prosledi </a:t>
            </a:r>
            <a:r>
              <a:rPr lang="sr-Latn-RS" sz="1800" dirty="0"/>
              <a:t>ga </a:t>
            </a:r>
            <a:r>
              <a:rPr lang="sr-Latn-RS" sz="1800" dirty="0" smtClean="0"/>
              <a:t>u Banku i bio u mogućnosti da adekvatno </a:t>
            </a:r>
            <a:r>
              <a:rPr lang="sr-Latn-RS" sz="1800" dirty="0"/>
              <a:t>isprati sve evidencije kroz </a:t>
            </a:r>
            <a:r>
              <a:rPr lang="sr-Latn-RS" sz="1800" dirty="0" smtClean="0"/>
              <a:t>sistem i prosledi ih kao </a:t>
            </a:r>
            <a:r>
              <a:rPr lang="sr-Latn-RS" sz="1800" dirty="0" err="1" smtClean="0"/>
              <a:t>feedback</a:t>
            </a:r>
            <a:r>
              <a:rPr lang="sr-Latn-RS" sz="1800" dirty="0" smtClean="0"/>
              <a:t> u Portal za Partnere.</a:t>
            </a:r>
          </a:p>
          <a:p>
            <a:pPr marL="0" indent="0">
              <a:buNone/>
            </a:pPr>
            <a:r>
              <a:rPr lang="sr-Latn-CS" sz="1800" dirty="0" smtClean="0"/>
              <a:t>Obavezni podaci prilikom unosa preporuke su ime i prezime, datum rođenja, broj telefona, ekspozitura i proizvod za koji klijent aplicira.</a:t>
            </a:r>
            <a:endParaRPr lang="sr-Latn-RS" sz="1800" dirty="0"/>
          </a:p>
        </p:txBody>
      </p:sp>
      <p:pic>
        <p:nvPicPr>
          <p:cNvPr id="5" name="Picture 4"/>
          <p:cNvPicPr>
            <a:picLocks noChangeAspect="1"/>
          </p:cNvPicPr>
          <p:nvPr/>
        </p:nvPicPr>
        <p:blipFill>
          <a:blip r:embed="rId2"/>
          <a:stretch>
            <a:fillRect/>
          </a:stretch>
        </p:blipFill>
        <p:spPr>
          <a:xfrm>
            <a:off x="1020486" y="1332920"/>
            <a:ext cx="3990975" cy="504825"/>
          </a:xfrm>
          <a:prstGeom prst="rect">
            <a:avLst/>
          </a:prstGeom>
        </p:spPr>
      </p:pic>
      <p:pic>
        <p:nvPicPr>
          <p:cNvPr id="6" name="Picture 5"/>
          <p:cNvPicPr>
            <a:picLocks noChangeAspect="1"/>
          </p:cNvPicPr>
          <p:nvPr/>
        </p:nvPicPr>
        <p:blipFill>
          <a:blip r:embed="rId3"/>
          <a:stretch>
            <a:fillRect/>
          </a:stretch>
        </p:blipFill>
        <p:spPr>
          <a:xfrm>
            <a:off x="10048875"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11</a:t>
            </a:fld>
            <a:endParaRPr lang="sr-Latn-RS"/>
          </a:p>
        </p:txBody>
      </p:sp>
    </p:spTree>
    <p:extLst>
      <p:ext uri="{BB962C8B-B14F-4D97-AF65-F5344CB8AC3E}">
        <p14:creationId xmlns:p14="http://schemas.microsoft.com/office/powerpoint/2010/main" val="37467248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9011" y="483576"/>
            <a:ext cx="11405061" cy="6137031"/>
          </a:xfrm>
        </p:spPr>
        <p:txBody>
          <a:bodyPr>
            <a:normAutofit/>
          </a:bodyPr>
          <a:lstStyle/>
          <a:p>
            <a:pPr marL="0" indent="0">
              <a:buNone/>
            </a:pPr>
            <a:r>
              <a:rPr lang="sr-Latn-RS" sz="1800" dirty="0"/>
              <a:t>Klikom na “ + „ u levom gornjem uglu otvara se prozor za unos preporuke</a:t>
            </a:r>
            <a:r>
              <a:rPr lang="sr-Latn-RS" sz="1800" dirty="0" smtClean="0"/>
              <a:t>:</a:t>
            </a:r>
          </a:p>
          <a:p>
            <a:pPr marL="0" indent="0">
              <a:buNone/>
            </a:pPr>
            <a:endParaRPr lang="sr-Latn-CS" sz="1800" dirty="0"/>
          </a:p>
          <a:p>
            <a:pPr lvl="8">
              <a:buFont typeface="Wingdings" panose="05000000000000000000" pitchFamily="2" charset="2"/>
              <a:buChar char="Ø"/>
            </a:pPr>
            <a:r>
              <a:rPr lang="sr-Latn-CS" dirty="0" smtClean="0"/>
              <a:t>Pravilo </a:t>
            </a:r>
            <a:r>
              <a:rPr lang="sr-Latn-CS" dirty="0"/>
              <a:t>je da preporuka koja želi da aplicira za više proizvoda bude uneta za svaki proizvod posebno (stambeni kredit, keš kredit i prenos zarade); </a:t>
            </a:r>
          </a:p>
          <a:p>
            <a:pPr marL="3657600" lvl="8" indent="0">
              <a:buNone/>
            </a:pPr>
            <a:endParaRPr lang="sr-Latn-CS" dirty="0"/>
          </a:p>
          <a:p>
            <a:pPr lvl="8">
              <a:buFont typeface="Wingdings" panose="05000000000000000000" pitchFamily="2" charset="2"/>
              <a:buChar char="Ø"/>
            </a:pPr>
            <a:r>
              <a:rPr lang="sr-Latn-CS" dirty="0"/>
              <a:t>Nakon unosa svih podataka preporuke neophodno je kliknuti na polje “</a:t>
            </a:r>
            <a:r>
              <a:rPr lang="sr-Latn-CS" i="1" dirty="0"/>
              <a:t>Prihvati</a:t>
            </a:r>
            <a:r>
              <a:rPr lang="sr-Latn-CS" dirty="0"/>
              <a:t>“ kako bi Portal za Partnere snimio preporuku. Tako sačuvana preporuka ostaje sačuvana u Portalu za Partnere i u slučaju da se ne prosledi neće stići do sistema Banke;</a:t>
            </a:r>
          </a:p>
          <a:p>
            <a:pPr marL="0" indent="0">
              <a:buNone/>
            </a:pPr>
            <a:endParaRPr lang="sr-Latn-CS" sz="1800" dirty="0" smtClean="0"/>
          </a:p>
          <a:p>
            <a:pPr marL="0" indent="0">
              <a:buNone/>
            </a:pPr>
            <a:r>
              <a:rPr lang="sr-Latn-CS" sz="1800" dirty="0" smtClean="0"/>
              <a:t>Da bi se preporuka prosledila u sistem Banke neophodno je nakon unosa i prihvatanja unetog proslediti preporuku klikom na strelicu:</a:t>
            </a:r>
          </a:p>
          <a:p>
            <a:pPr marL="0" indent="0">
              <a:buNone/>
            </a:pPr>
            <a:endParaRPr lang="sr-Latn-RS" sz="1800" dirty="0" smtClean="0"/>
          </a:p>
          <a:p>
            <a:pPr marL="0" indent="0">
              <a:buNone/>
            </a:pPr>
            <a:endParaRPr lang="sr-Latn-CS" sz="1800" dirty="0" smtClean="0"/>
          </a:p>
          <a:p>
            <a:pPr marL="0" indent="0">
              <a:buNone/>
            </a:pPr>
            <a:r>
              <a:rPr lang="sr-Latn-CS" sz="1800" dirty="0" smtClean="0"/>
              <a:t>Nakon što se klikne </a:t>
            </a:r>
            <a:r>
              <a:rPr lang="sr-Latn-CS" sz="1800" dirty="0"/>
              <a:t>na strelicu, na </a:t>
            </a:r>
            <a:r>
              <a:rPr lang="sr-Latn-CS" sz="1800" dirty="0" smtClean="0"/>
              <a:t>ekranu se pojavljuje </a:t>
            </a:r>
          </a:p>
          <a:p>
            <a:pPr marL="0" indent="0">
              <a:buNone/>
            </a:pPr>
            <a:r>
              <a:rPr lang="sr-Latn-CS" sz="1800" dirty="0" smtClean="0"/>
              <a:t>upit </a:t>
            </a:r>
            <a:r>
              <a:rPr lang="sr-Latn-CS" sz="1800" dirty="0"/>
              <a:t>„</a:t>
            </a:r>
            <a:r>
              <a:rPr lang="sr-Latn-CS" sz="1800" b="1" i="1" dirty="0"/>
              <a:t>Da li želite da prosledite ovu preporuku?</a:t>
            </a:r>
            <a:r>
              <a:rPr lang="sr-Latn-CS" sz="1800" dirty="0"/>
              <a:t>“ , </a:t>
            </a:r>
            <a:endParaRPr lang="sr-Latn-CS" sz="1800" dirty="0" smtClean="0"/>
          </a:p>
          <a:p>
            <a:pPr marL="0" indent="0">
              <a:buNone/>
            </a:pPr>
            <a:r>
              <a:rPr lang="sr-Latn-CS" sz="1800" dirty="0" smtClean="0"/>
              <a:t>Gde se </a:t>
            </a:r>
            <a:r>
              <a:rPr lang="sr-Latn-CS" sz="1800" dirty="0"/>
              <a:t>klikom na</a:t>
            </a:r>
            <a:r>
              <a:rPr lang="sr-Latn-CS" sz="1800" b="1" i="1" dirty="0">
                <a:solidFill>
                  <a:srgbClr val="00B050"/>
                </a:solidFill>
              </a:rPr>
              <a:t> Da </a:t>
            </a:r>
            <a:r>
              <a:rPr lang="sr-Latn-CS" sz="1800" dirty="0" smtClean="0"/>
              <a:t>preporuka šalje </a:t>
            </a:r>
            <a:r>
              <a:rPr lang="sr-Latn-CS" sz="1800" dirty="0"/>
              <a:t>u sistem </a:t>
            </a:r>
            <a:r>
              <a:rPr lang="sr-Latn-CS" sz="1800" dirty="0" smtClean="0"/>
              <a:t>Banke i klijent</a:t>
            </a:r>
          </a:p>
          <a:p>
            <a:pPr marL="0" indent="0">
              <a:buNone/>
            </a:pPr>
            <a:r>
              <a:rPr lang="sr-Latn-CS" sz="1800" dirty="0"/>
              <a:t>b</a:t>
            </a:r>
            <a:r>
              <a:rPr lang="sr-Latn-CS" sz="1800" dirty="0" smtClean="0"/>
              <a:t>i trebalo u naredna 24h da bude kontaktiran.</a:t>
            </a:r>
          </a:p>
          <a:p>
            <a:pPr marL="0" indent="0">
              <a:buNone/>
            </a:pPr>
            <a:endParaRPr lang="sr-Latn-CS" sz="1800" dirty="0"/>
          </a:p>
          <a:p>
            <a:pPr marL="0" indent="0">
              <a:buNone/>
            </a:pPr>
            <a:endParaRPr lang="sr-Latn-RS" sz="1800" dirty="0"/>
          </a:p>
          <a:p>
            <a:pPr marL="0" indent="0">
              <a:buNone/>
            </a:pPr>
            <a:endParaRPr lang="sr-Latn-RS" sz="1800" dirty="0" smtClean="0"/>
          </a:p>
          <a:p>
            <a:pPr marL="0" indent="0">
              <a:buNone/>
            </a:pPr>
            <a:endParaRPr lang="sr-Latn-RS" sz="1800" dirty="0"/>
          </a:p>
        </p:txBody>
      </p:sp>
      <p:pic>
        <p:nvPicPr>
          <p:cNvPr id="4" name="Picture 3"/>
          <p:cNvPicPr>
            <a:picLocks noChangeAspect="1"/>
          </p:cNvPicPr>
          <p:nvPr/>
        </p:nvPicPr>
        <p:blipFill>
          <a:blip r:embed="rId2"/>
          <a:stretch>
            <a:fillRect/>
          </a:stretch>
        </p:blipFill>
        <p:spPr>
          <a:xfrm>
            <a:off x="731503" y="1009371"/>
            <a:ext cx="3248348" cy="2447926"/>
          </a:xfrm>
          <a:prstGeom prst="rect">
            <a:avLst/>
          </a:prstGeom>
        </p:spPr>
      </p:pic>
      <p:pic>
        <p:nvPicPr>
          <p:cNvPr id="5" name="Picture 4"/>
          <p:cNvPicPr/>
          <p:nvPr/>
        </p:nvPicPr>
        <p:blipFill>
          <a:blip r:embed="rId3"/>
          <a:stretch>
            <a:fillRect/>
          </a:stretch>
        </p:blipFill>
        <p:spPr>
          <a:xfrm>
            <a:off x="872410" y="4201848"/>
            <a:ext cx="5805268" cy="368458"/>
          </a:xfrm>
          <a:prstGeom prst="rect">
            <a:avLst/>
          </a:prstGeom>
        </p:spPr>
      </p:pic>
      <p:pic>
        <p:nvPicPr>
          <p:cNvPr id="6" name="Picture 5"/>
          <p:cNvPicPr/>
          <p:nvPr/>
        </p:nvPicPr>
        <p:blipFill>
          <a:blip r:embed="rId4"/>
          <a:stretch>
            <a:fillRect/>
          </a:stretch>
        </p:blipFill>
        <p:spPr>
          <a:xfrm>
            <a:off x="6887514" y="5098707"/>
            <a:ext cx="3844217" cy="1015855"/>
          </a:xfrm>
          <a:prstGeom prst="rect">
            <a:avLst/>
          </a:prstGeom>
        </p:spPr>
      </p:pic>
      <p:pic>
        <p:nvPicPr>
          <p:cNvPr id="7" name="Picture 6"/>
          <p:cNvPicPr>
            <a:picLocks noChangeAspect="1"/>
          </p:cNvPicPr>
          <p:nvPr/>
        </p:nvPicPr>
        <p:blipFill>
          <a:blip r:embed="rId5"/>
          <a:stretch>
            <a:fillRect/>
          </a:stretch>
        </p:blipFill>
        <p:spPr>
          <a:xfrm>
            <a:off x="10048875"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12</a:t>
            </a:fld>
            <a:endParaRPr lang="sr-Latn-RS"/>
          </a:p>
        </p:txBody>
      </p:sp>
    </p:spTree>
    <p:extLst>
      <p:ext uri="{BB962C8B-B14F-4D97-AF65-F5344CB8AC3E}">
        <p14:creationId xmlns:p14="http://schemas.microsoft.com/office/powerpoint/2010/main" val="1882438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887" y="490451"/>
            <a:ext cx="11338559" cy="6231024"/>
          </a:xfrm>
        </p:spPr>
        <p:txBody>
          <a:bodyPr>
            <a:normAutofit/>
          </a:bodyPr>
          <a:lstStyle/>
          <a:p>
            <a:pPr marL="0" indent="0">
              <a:buNone/>
            </a:pPr>
            <a:r>
              <a:rPr lang="sr-Latn-RS" sz="1800" dirty="0"/>
              <a:t>Spuštanje preporuke može da potraje i zavisi od brzine odgovora sistema. </a:t>
            </a:r>
            <a:r>
              <a:rPr lang="sr-Latn-RS" sz="1800" dirty="0" smtClean="0"/>
              <a:t>Nakon </a:t>
            </a:r>
            <a:r>
              <a:rPr lang="sr-Latn-RS" sz="1800" dirty="0"/>
              <a:t>uspešnog spuštanja preporuke u sistem Banke na ekranu se ispisuje </a:t>
            </a:r>
            <a:r>
              <a:rPr lang="sr-Latn-RS" sz="1800" dirty="0" smtClean="0"/>
              <a:t>poruka </a:t>
            </a:r>
            <a:r>
              <a:rPr lang="sr-Latn-RS" sz="1800" dirty="0"/>
              <a:t>„Preporuka prosleđena</a:t>
            </a:r>
            <a:r>
              <a:rPr lang="sr-Latn-RS" sz="1800" dirty="0" smtClean="0"/>
              <a:t>“:</a:t>
            </a:r>
          </a:p>
          <a:p>
            <a:pPr marL="0" indent="0">
              <a:buNone/>
            </a:pPr>
            <a:endParaRPr lang="sr-Latn-CS" sz="1800" dirty="0"/>
          </a:p>
          <a:p>
            <a:pPr marL="0" indent="0">
              <a:buNone/>
            </a:pPr>
            <a:endParaRPr lang="sr-Latn-CS" sz="1800" dirty="0" smtClean="0"/>
          </a:p>
          <a:p>
            <a:pPr marL="0" indent="0">
              <a:buNone/>
            </a:pPr>
            <a:endParaRPr lang="sr-Latn-CS" sz="1800" dirty="0"/>
          </a:p>
          <a:p>
            <a:pPr marL="0" indent="0">
              <a:buNone/>
            </a:pPr>
            <a:r>
              <a:rPr lang="sr-Latn-RS" sz="1800" dirty="0"/>
              <a:t>U</a:t>
            </a:r>
            <a:r>
              <a:rPr lang="sr-Latn-RS" sz="1800" dirty="0" smtClean="0"/>
              <a:t> </a:t>
            </a:r>
            <a:r>
              <a:rPr lang="sr-Latn-RS" sz="1800" dirty="0"/>
              <a:t>slučaju da je klijent već dostavio overenu dokumentaciju moguće je istu proslediti u sistem Banke kroz formu (prosleđivanje dokumentacije nije neophodno da bi se preporuka prosledila u sistem banke, služi </a:t>
            </a:r>
            <a:r>
              <a:rPr lang="sr-Latn-RS" sz="1800" dirty="0" smtClean="0"/>
              <a:t>kao alat </a:t>
            </a:r>
            <a:r>
              <a:rPr lang="sr-Latn-RS" sz="1800" dirty="0"/>
              <a:t>za ubrzavanje procesa </a:t>
            </a:r>
            <a:r>
              <a:rPr lang="sr-Latn-RS" sz="1800" dirty="0" smtClean="0"/>
              <a:t>apliciranja </a:t>
            </a:r>
            <a:r>
              <a:rPr lang="sr-Latn-RS" sz="1800" dirty="0"/>
              <a:t>klijenta za željeni kreditni proizvod</a:t>
            </a:r>
            <a:r>
              <a:rPr lang="sr-Latn-RS" sz="1800" dirty="0" smtClean="0"/>
              <a:t>):</a:t>
            </a:r>
          </a:p>
          <a:p>
            <a:pPr marL="0" indent="0">
              <a:buNone/>
            </a:pPr>
            <a:r>
              <a:rPr lang="sr-Latn-CS" sz="1800" dirty="0" smtClean="0"/>
              <a:t>				   </a:t>
            </a:r>
            <a:r>
              <a:rPr lang="sr-Latn-RS" sz="1800" dirty="0" smtClean="0"/>
              <a:t>Klikom na </a:t>
            </a:r>
            <a:r>
              <a:rPr lang="sr-Latn-RS" sz="1800" dirty="0"/>
              <a:t>polje </a:t>
            </a:r>
            <a:r>
              <a:rPr lang="sr-Latn-RS" sz="1800" dirty="0" smtClean="0"/>
              <a:t>“</a:t>
            </a:r>
            <a:r>
              <a:rPr lang="sr-Latn-RS" sz="1800" i="1" dirty="0" smtClean="0"/>
              <a:t>Otpremi</a:t>
            </a:r>
            <a:r>
              <a:rPr lang="sr-Latn-RS" sz="1800" dirty="0" smtClean="0"/>
              <a:t>“ otvara se </a:t>
            </a:r>
            <a:r>
              <a:rPr lang="sr-Latn-RS" sz="1800" dirty="0" err="1"/>
              <a:t>browse</a:t>
            </a:r>
            <a:r>
              <a:rPr lang="sr-Latn-RS" sz="1800" dirty="0"/>
              <a:t> dijalog preko </a:t>
            </a:r>
            <a:r>
              <a:rPr lang="sr-Latn-RS" sz="1800" dirty="0" smtClean="0"/>
              <a:t>koga </a:t>
            </a:r>
            <a:r>
              <a:rPr lang="sr-Latn-RS" sz="1800" dirty="0"/>
              <a:t>treba </a:t>
            </a:r>
            <a:r>
              <a:rPr lang="sr-Latn-RS" sz="1800" dirty="0" smtClean="0"/>
              <a:t>		</a:t>
            </a:r>
            <a:r>
              <a:rPr lang="sr-Latn-RS" sz="1800" dirty="0"/>
              <a:t>	</a:t>
            </a:r>
            <a:r>
              <a:rPr lang="sr-Latn-RS" sz="1800" dirty="0" smtClean="0"/>
              <a:t>	   	   pronaći </a:t>
            </a:r>
            <a:r>
              <a:rPr lang="sr-Latn-RS" sz="1800" dirty="0"/>
              <a:t>dokument na lokalnom </a:t>
            </a:r>
            <a:r>
              <a:rPr lang="sr-Latn-RS" sz="1800" dirty="0" smtClean="0"/>
              <a:t>disku i proslediti ga u sistem banke.</a:t>
            </a:r>
          </a:p>
          <a:p>
            <a:pPr marL="0" indent="0">
              <a:buNone/>
            </a:pPr>
            <a:r>
              <a:rPr lang="sr-Latn-CS" sz="1800" dirty="0"/>
              <a:t>	</a:t>
            </a:r>
            <a:r>
              <a:rPr lang="sr-Latn-CS" sz="1800" dirty="0" smtClean="0"/>
              <a:t>			   U zavisnosti od proizvoda za koji preporuka aplicira pojaviće se spisak 				  	   dokumentacije koju treba proslediti u sistem.</a:t>
            </a:r>
            <a:endParaRPr lang="sr-Latn-RS" sz="1800" dirty="0"/>
          </a:p>
          <a:p>
            <a:pPr marL="0" indent="0">
              <a:buNone/>
            </a:pPr>
            <a:r>
              <a:rPr lang="sr-Latn-CS" sz="1800" dirty="0" smtClean="0"/>
              <a:t>				   Neophodno je kačiti dokumente u polja predviđena za njih, kako bi se 				   	   pravilno raspodelila u sistem Banke.</a:t>
            </a:r>
            <a:endParaRPr lang="sr-Latn-RS" sz="1800" dirty="0" smtClean="0"/>
          </a:p>
          <a:p>
            <a:pPr marL="0" indent="0">
              <a:buNone/>
            </a:pPr>
            <a:endParaRPr lang="sr-Latn-RS" sz="1800" dirty="0"/>
          </a:p>
          <a:p>
            <a:pPr marL="0" indent="0">
              <a:buNone/>
            </a:pPr>
            <a:r>
              <a:rPr lang="sr-Latn-CS" sz="1800" dirty="0" smtClean="0"/>
              <a:t>Nakon </a:t>
            </a:r>
            <a:r>
              <a:rPr lang="sr-Latn-CS" sz="1800" dirty="0"/>
              <a:t>uspešnog slanja  dokumenta u dnu ekrana će se prikazati poruka „</a:t>
            </a:r>
            <a:r>
              <a:rPr lang="sr-Latn-CS" sz="1800" b="1" i="1" dirty="0"/>
              <a:t>Dokument otpremljen</a:t>
            </a:r>
            <a:r>
              <a:rPr lang="sr-Latn-CS" sz="1800" dirty="0"/>
              <a:t>“ , a klikom na taj naziv može se dovući i otvoriti dokument na bilo kom računaru</a:t>
            </a:r>
            <a:r>
              <a:rPr lang="sr-Latn-CS" sz="1800" dirty="0" smtClean="0"/>
              <a:t>.</a:t>
            </a:r>
          </a:p>
          <a:p>
            <a:pPr marL="0" indent="0">
              <a:buNone/>
            </a:pPr>
            <a:r>
              <a:rPr lang="sr-Latn-CS" sz="1800" dirty="0"/>
              <a:t>Postoji mogućnost da se na ovoj formi preuzme uputstvo tj. aktuelni vodič za stambene i gotovinske kredite.</a:t>
            </a:r>
            <a:endParaRPr lang="sr-Latn-CS" sz="1800" dirty="0" smtClean="0"/>
          </a:p>
          <a:p>
            <a:pPr marL="0" indent="0">
              <a:buNone/>
            </a:pPr>
            <a:endParaRPr lang="sr-Latn-CS" dirty="0" smtClean="0"/>
          </a:p>
          <a:p>
            <a:pPr marL="0" indent="0">
              <a:buNone/>
            </a:pPr>
            <a:endParaRPr lang="sr-Latn-CS" dirty="0" smtClean="0"/>
          </a:p>
        </p:txBody>
      </p:sp>
      <p:pic>
        <p:nvPicPr>
          <p:cNvPr id="4" name="Picture 3"/>
          <p:cNvPicPr/>
          <p:nvPr/>
        </p:nvPicPr>
        <p:blipFill>
          <a:blip r:embed="rId2"/>
          <a:stretch>
            <a:fillRect/>
          </a:stretch>
        </p:blipFill>
        <p:spPr>
          <a:xfrm>
            <a:off x="1325694" y="1227673"/>
            <a:ext cx="2718288" cy="695325"/>
          </a:xfrm>
          <a:prstGeom prst="rect">
            <a:avLst/>
          </a:prstGeom>
        </p:spPr>
      </p:pic>
      <p:pic>
        <p:nvPicPr>
          <p:cNvPr id="5" name="Picture 4"/>
          <p:cNvPicPr>
            <a:picLocks noChangeAspect="1"/>
          </p:cNvPicPr>
          <p:nvPr/>
        </p:nvPicPr>
        <p:blipFill>
          <a:blip r:embed="rId3"/>
          <a:stretch>
            <a:fillRect/>
          </a:stretch>
        </p:blipFill>
        <p:spPr>
          <a:xfrm>
            <a:off x="726149" y="3122792"/>
            <a:ext cx="3405609" cy="2037250"/>
          </a:xfrm>
          <a:prstGeom prst="rect">
            <a:avLst/>
          </a:prstGeom>
        </p:spPr>
      </p:pic>
      <p:pic>
        <p:nvPicPr>
          <p:cNvPr id="6" name="Picture 5"/>
          <p:cNvPicPr>
            <a:picLocks noChangeAspect="1"/>
          </p:cNvPicPr>
          <p:nvPr/>
        </p:nvPicPr>
        <p:blipFill>
          <a:blip r:embed="rId4"/>
          <a:stretch>
            <a:fillRect/>
          </a:stretch>
        </p:blipFill>
        <p:spPr>
          <a:xfrm>
            <a:off x="10048875" y="-124691"/>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13</a:t>
            </a:fld>
            <a:endParaRPr lang="sr-Latn-RS"/>
          </a:p>
        </p:txBody>
      </p:sp>
    </p:spTree>
    <p:extLst>
      <p:ext uri="{BB962C8B-B14F-4D97-AF65-F5344CB8AC3E}">
        <p14:creationId xmlns:p14="http://schemas.microsoft.com/office/powerpoint/2010/main" val="477330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5636" y="580291"/>
            <a:ext cx="11330248" cy="6141183"/>
          </a:xfrm>
        </p:spPr>
        <p:txBody>
          <a:bodyPr>
            <a:normAutofit/>
          </a:bodyPr>
          <a:lstStyle/>
          <a:p>
            <a:pPr marL="0" indent="0">
              <a:buNone/>
            </a:pPr>
            <a:endParaRPr lang="sr-Latn-CS" sz="1800" dirty="0" smtClean="0"/>
          </a:p>
          <a:p>
            <a:pPr marL="0" indent="0">
              <a:buNone/>
            </a:pPr>
            <a:r>
              <a:rPr lang="sr-Latn-CS" sz="1800" dirty="0" smtClean="0"/>
              <a:t>Nakon prosleđivanja preporuke u sistem Banke, Portal za Partnere omogućava i zakazivanje sastanka u željenoj ekspozituri i terminu koji klijentu odgovara.</a:t>
            </a:r>
          </a:p>
          <a:p>
            <a:pPr marL="0" indent="0">
              <a:buNone/>
            </a:pPr>
            <a:r>
              <a:rPr lang="sr-Latn-CS" sz="1800" dirty="0" smtClean="0"/>
              <a:t>Klikom na krajnje desno dugme (posle strelice za prosleđivanje preporuke)           </a:t>
            </a:r>
            <a:r>
              <a:rPr lang="sr-Latn-CS" sz="1800" b="1" i="1" dirty="0" smtClean="0"/>
              <a:t>Zakaži sastanak</a:t>
            </a:r>
            <a:r>
              <a:rPr lang="sr-Latn-CS" sz="1800" dirty="0" smtClean="0"/>
              <a:t>, u Portalu </a:t>
            </a:r>
            <a:r>
              <a:rPr lang="sr-Latn-CS" sz="1800" dirty="0"/>
              <a:t>se </a:t>
            </a:r>
            <a:r>
              <a:rPr lang="sr-Latn-CS" sz="1800" dirty="0" smtClean="0"/>
              <a:t>pojavljuje </a:t>
            </a:r>
            <a:r>
              <a:rPr lang="sr-Latn-CS" sz="1800" dirty="0"/>
              <a:t>lista slobodnih termina za zakazivanje </a:t>
            </a:r>
            <a:r>
              <a:rPr lang="sr-Latn-CS" sz="1800" dirty="0" smtClean="0"/>
              <a:t>sastanaka. Nakon </a:t>
            </a:r>
            <a:r>
              <a:rPr lang="sr-Latn-CS" sz="1800" dirty="0"/>
              <a:t>klika na neki od termina iz liste </a:t>
            </a:r>
            <a:r>
              <a:rPr lang="sr-Latn-CS" sz="1800" dirty="0" smtClean="0"/>
              <a:t>Portal </a:t>
            </a:r>
            <a:r>
              <a:rPr lang="sr-Latn-CS" sz="1800" dirty="0"/>
              <a:t>šalje </a:t>
            </a:r>
            <a:r>
              <a:rPr lang="sr-Latn-CS" sz="1800" dirty="0" smtClean="0"/>
              <a:t>upit u vidu </a:t>
            </a:r>
            <a:r>
              <a:rPr lang="sr-Latn-CS" sz="1800" dirty="0"/>
              <a:t>forme sa podacima o konkretnom terminu: </a:t>
            </a:r>
            <a:endParaRPr lang="sr-Latn-CS" sz="1800" dirty="0" smtClean="0"/>
          </a:p>
          <a:p>
            <a:pPr marL="0" indent="0">
              <a:buNone/>
            </a:pPr>
            <a:endParaRPr lang="sr-Latn-CS" sz="1800" dirty="0"/>
          </a:p>
          <a:p>
            <a:pPr marL="0" indent="0">
              <a:buNone/>
            </a:pPr>
            <a:endParaRPr lang="sr-Latn-CS" sz="1800" dirty="0" smtClean="0"/>
          </a:p>
          <a:p>
            <a:pPr marL="0" indent="0">
              <a:buNone/>
            </a:pPr>
            <a:endParaRPr lang="sr-Latn-CS" sz="1800" dirty="0"/>
          </a:p>
          <a:p>
            <a:pPr marL="0" indent="0">
              <a:buNone/>
            </a:pPr>
            <a:endParaRPr lang="sr-Latn-CS" sz="1800" dirty="0" smtClean="0"/>
          </a:p>
          <a:p>
            <a:pPr marL="0" indent="0">
              <a:buNone/>
            </a:pPr>
            <a:endParaRPr lang="sr-Latn-CS" sz="1800" dirty="0"/>
          </a:p>
          <a:p>
            <a:pPr marL="0" indent="0">
              <a:buNone/>
            </a:pPr>
            <a:r>
              <a:rPr lang="sr-Latn-RS" sz="1800" dirty="0" smtClean="0"/>
              <a:t>Klikom </a:t>
            </a:r>
            <a:r>
              <a:rPr lang="sr-Latn-RS" sz="1800" dirty="0"/>
              <a:t>na polje zakaži i potvrde izabranog termina u sistem Banke se š</a:t>
            </a:r>
            <a:r>
              <a:rPr lang="sr-Latn-RS" sz="1800" dirty="0" smtClean="0"/>
              <a:t>alje </a:t>
            </a:r>
            <a:r>
              <a:rPr lang="sr-Latn-RS" sz="1800" dirty="0"/>
              <a:t>konkretno zakazan </a:t>
            </a:r>
            <a:r>
              <a:rPr lang="sr-Latn-RS" sz="1800" dirty="0" err="1"/>
              <a:t>terimin</a:t>
            </a:r>
            <a:r>
              <a:rPr lang="sr-Latn-RS" sz="1800" dirty="0"/>
              <a:t>:</a:t>
            </a:r>
          </a:p>
          <a:p>
            <a:pPr marL="0" indent="0">
              <a:buNone/>
            </a:pPr>
            <a:endParaRPr lang="sr-Latn-CS" sz="1800" dirty="0" smtClean="0"/>
          </a:p>
          <a:p>
            <a:pPr marL="0" indent="0">
              <a:buNone/>
            </a:pPr>
            <a:r>
              <a:rPr lang="sr-Latn-CS" sz="1800" dirty="0" smtClean="0"/>
              <a:t> </a:t>
            </a:r>
          </a:p>
          <a:p>
            <a:pPr marL="0" indent="0">
              <a:buNone/>
            </a:pPr>
            <a:r>
              <a:rPr lang="sr-Latn-RS" sz="1800" dirty="0"/>
              <a:t>Nakon uspešnog zakazivanja Portal šalje poruku u dnu ekrana „</a:t>
            </a:r>
            <a:r>
              <a:rPr lang="sr-Latn-RS" sz="1800" i="1" dirty="0"/>
              <a:t>Sastanak zakazan</a:t>
            </a:r>
            <a:r>
              <a:rPr lang="sr-Latn-RS" sz="1800" dirty="0"/>
              <a:t>“</a:t>
            </a:r>
          </a:p>
          <a:p>
            <a:pPr marL="0" indent="0">
              <a:buNone/>
            </a:pPr>
            <a:r>
              <a:rPr lang="sr-Latn-RS" sz="1800" dirty="0" smtClean="0"/>
              <a:t>Time </a:t>
            </a:r>
            <a:r>
              <a:rPr lang="sr-Latn-RS" sz="1800" dirty="0"/>
              <a:t>je završen proces prosleđivanja preporuke u sistem Banke, nakon čega je moguće pratiti preporuku kroz </a:t>
            </a:r>
            <a:r>
              <a:rPr lang="sr-Latn-RS" sz="1800" dirty="0" smtClean="0"/>
              <a:t>Portal za Partnere (kontaktiranje </a:t>
            </a:r>
            <a:r>
              <a:rPr lang="sr-Latn-RS" sz="1800" dirty="0"/>
              <a:t>klijenta, odgovor klijenta na poziv, zakazivanje sastanka, </a:t>
            </a:r>
            <a:r>
              <a:rPr lang="sr-Latn-RS" sz="1800" dirty="0" smtClean="0"/>
              <a:t>rezultat sastanka</a:t>
            </a:r>
            <a:r>
              <a:rPr lang="sr-Latn-RS" sz="1800" dirty="0"/>
              <a:t>, podnošenje zahteva, </a:t>
            </a:r>
            <a:r>
              <a:rPr lang="sr-Latn-RS" sz="1800" dirty="0" smtClean="0"/>
              <a:t>status zahteva </a:t>
            </a:r>
            <a:r>
              <a:rPr lang="sr-Latn-RS" sz="1800" dirty="0"/>
              <a:t>i realizaciju istog</a:t>
            </a:r>
            <a:r>
              <a:rPr lang="sr-Latn-RS" sz="1800" dirty="0" smtClean="0"/>
              <a:t>).</a:t>
            </a:r>
            <a:endParaRPr lang="sr-Latn-RS" sz="1800" dirty="0"/>
          </a:p>
          <a:p>
            <a:pPr marL="0" indent="0">
              <a:buNone/>
            </a:pPr>
            <a:endParaRPr lang="sr-Latn-RS" sz="1800" dirty="0"/>
          </a:p>
        </p:txBody>
      </p:sp>
      <p:pic>
        <p:nvPicPr>
          <p:cNvPr id="4" name="Picture 3"/>
          <p:cNvPicPr/>
          <p:nvPr/>
        </p:nvPicPr>
        <p:blipFill>
          <a:blip r:embed="rId2"/>
          <a:stretch>
            <a:fillRect/>
          </a:stretch>
        </p:blipFill>
        <p:spPr>
          <a:xfrm>
            <a:off x="7478336" y="1611766"/>
            <a:ext cx="382465" cy="257957"/>
          </a:xfrm>
          <a:prstGeom prst="rect">
            <a:avLst/>
          </a:prstGeom>
        </p:spPr>
      </p:pic>
      <p:pic>
        <p:nvPicPr>
          <p:cNvPr id="5" name="Picture 4"/>
          <p:cNvPicPr/>
          <p:nvPr/>
        </p:nvPicPr>
        <p:blipFill>
          <a:blip r:embed="rId3"/>
          <a:stretch>
            <a:fillRect/>
          </a:stretch>
        </p:blipFill>
        <p:spPr>
          <a:xfrm>
            <a:off x="1104984" y="2406863"/>
            <a:ext cx="2940003" cy="1862870"/>
          </a:xfrm>
          <a:prstGeom prst="rect">
            <a:avLst/>
          </a:prstGeom>
        </p:spPr>
      </p:pic>
      <p:pic>
        <p:nvPicPr>
          <p:cNvPr id="6" name="Picture 5"/>
          <p:cNvPicPr/>
          <p:nvPr/>
        </p:nvPicPr>
        <p:blipFill>
          <a:blip r:embed="rId4"/>
          <a:stretch>
            <a:fillRect/>
          </a:stretch>
        </p:blipFill>
        <p:spPr>
          <a:xfrm>
            <a:off x="1229675" y="4706036"/>
            <a:ext cx="2332990" cy="647700"/>
          </a:xfrm>
          <a:prstGeom prst="rect">
            <a:avLst/>
          </a:prstGeom>
        </p:spPr>
      </p:pic>
      <p:pic>
        <p:nvPicPr>
          <p:cNvPr id="7" name="Picture 6"/>
          <p:cNvPicPr/>
          <p:nvPr/>
        </p:nvPicPr>
        <p:blipFill rotWithShape="1">
          <a:blip r:embed="rId5"/>
          <a:srcRect l="28454" t="90651" r="32986" b="3483"/>
          <a:stretch/>
        </p:blipFill>
        <p:spPr bwMode="auto">
          <a:xfrm>
            <a:off x="8416398" y="5428551"/>
            <a:ext cx="2202815" cy="247650"/>
          </a:xfrm>
          <a:prstGeom prst="rect">
            <a:avLst/>
          </a:prstGeom>
          <a:ln>
            <a:noFill/>
          </a:ln>
          <a:extLst>
            <a:ext uri="{53640926-AAD7-44D8-BBD7-CCE9431645EC}">
              <a14:shadowObscured xmlns:a14="http://schemas.microsoft.com/office/drawing/2010/main"/>
            </a:ext>
          </a:extLst>
        </p:spPr>
      </p:pic>
      <p:pic>
        <p:nvPicPr>
          <p:cNvPr id="8" name="Picture 7"/>
          <p:cNvPicPr>
            <a:picLocks noChangeAspect="1"/>
          </p:cNvPicPr>
          <p:nvPr/>
        </p:nvPicPr>
        <p:blipFill>
          <a:blip r:embed="rId6"/>
          <a:stretch>
            <a:fillRect/>
          </a:stretch>
        </p:blipFill>
        <p:spPr>
          <a:xfrm>
            <a:off x="10048875" y="9265"/>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14</a:t>
            </a:fld>
            <a:endParaRPr lang="sr-Latn-RS"/>
          </a:p>
        </p:txBody>
      </p:sp>
    </p:spTree>
    <p:extLst>
      <p:ext uri="{BB962C8B-B14F-4D97-AF65-F5344CB8AC3E}">
        <p14:creationId xmlns:p14="http://schemas.microsoft.com/office/powerpoint/2010/main" val="25540647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2015" y="439614"/>
            <a:ext cx="11247119" cy="6011061"/>
          </a:xfrm>
        </p:spPr>
        <p:txBody>
          <a:bodyPr>
            <a:normAutofit/>
          </a:bodyPr>
          <a:lstStyle/>
          <a:p>
            <a:pPr marL="0" indent="0">
              <a:buNone/>
            </a:pPr>
            <a:r>
              <a:rPr lang="sr-Latn-CS" sz="1800" i="1" dirty="0" smtClean="0">
                <a:solidFill>
                  <a:srgbClr val="00B050"/>
                </a:solidFill>
              </a:rPr>
              <a:t>- </a:t>
            </a:r>
            <a:r>
              <a:rPr lang="sr-Latn-CS" sz="1800" i="1" dirty="0" smtClean="0">
                <a:solidFill>
                  <a:srgbClr val="00B050"/>
                </a:solidFill>
              </a:rPr>
              <a:t>obnova, izmena </a:t>
            </a:r>
            <a:r>
              <a:rPr lang="sr-Latn-CS" sz="1800" i="1" dirty="0" smtClean="0">
                <a:solidFill>
                  <a:srgbClr val="00B050"/>
                </a:solidFill>
              </a:rPr>
              <a:t>i brisanje preporuke - </a:t>
            </a:r>
          </a:p>
          <a:p>
            <a:pPr marL="0" indent="0">
              <a:buNone/>
            </a:pPr>
            <a:endParaRPr lang="sr-Latn-CS" sz="1800" dirty="0"/>
          </a:p>
          <a:p>
            <a:pPr marL="0" indent="0">
              <a:buNone/>
            </a:pPr>
            <a:r>
              <a:rPr lang="sr-Latn-CS" sz="1800" dirty="0" smtClean="0"/>
              <a:t>Preporuku koja je već prosleđena u sistem Banke je moguće obnoviti, izmeniti ili izbrisati</a:t>
            </a:r>
            <a:r>
              <a:rPr lang="sr-Latn-CS" sz="1800" dirty="0" smtClean="0"/>
              <a:t>:</a:t>
            </a:r>
          </a:p>
          <a:p>
            <a:pPr>
              <a:buFont typeface="Wingdings" panose="05000000000000000000" pitchFamily="2" charset="2"/>
              <a:buChar char="Ø"/>
            </a:pPr>
            <a:r>
              <a:rPr lang="sr-Latn-CS" sz="1800" b="1" i="1" dirty="0" smtClean="0"/>
              <a:t>Obnova preporuke </a:t>
            </a:r>
            <a:r>
              <a:rPr lang="sr-Latn-CS" sz="1800" dirty="0" smtClean="0"/>
              <a:t>– kada trajanje preporuke dođe na 60 dana preporuka se otključava i u narednih 15 dana ju je moguće produžiti, nakon toga preporuka više nije vidljiva (odlazi u arhivu). Nakon 60 dana u desnom donjem uglu se pojavljuje plavi sat i klikom na isti otvara se mogućnost obnove preporuke tako što dobijate upit od Portala i klikom na Da preporuka je obnovljena:</a:t>
            </a:r>
          </a:p>
          <a:p>
            <a:pPr>
              <a:buFont typeface="Wingdings" panose="05000000000000000000" pitchFamily="2" charset="2"/>
              <a:buChar char="Ø"/>
            </a:pPr>
            <a:endParaRPr lang="sr-Latn-CS" sz="1800" dirty="0" smtClean="0"/>
          </a:p>
          <a:p>
            <a:pPr>
              <a:buFont typeface="Wingdings" panose="05000000000000000000" pitchFamily="2" charset="2"/>
              <a:buChar char="Ø"/>
            </a:pPr>
            <a:endParaRPr lang="sr-Latn-CS" sz="1800" dirty="0" smtClean="0"/>
          </a:p>
          <a:p>
            <a:pPr marL="0" indent="0">
              <a:buNone/>
            </a:pPr>
            <a:endParaRPr lang="sr-Latn-CS" sz="1800" dirty="0" smtClean="0"/>
          </a:p>
          <a:p>
            <a:pPr>
              <a:buFont typeface="Wingdings" panose="05000000000000000000" pitchFamily="2" charset="2"/>
              <a:buChar char="Ø"/>
            </a:pPr>
            <a:r>
              <a:rPr lang="sr-Latn-CS" sz="1800" b="1" i="1" dirty="0" smtClean="0"/>
              <a:t>Izmena preporuke </a:t>
            </a:r>
            <a:r>
              <a:rPr lang="sr-Latn-CS" sz="1800" dirty="0" smtClean="0"/>
              <a:t>- </a:t>
            </a:r>
            <a:r>
              <a:rPr lang="sr-Latn-CS" sz="1800" dirty="0"/>
              <a:t>u slučaju da je došlo </a:t>
            </a:r>
            <a:r>
              <a:rPr lang="sr-Latn-CS" sz="1800" dirty="0" smtClean="0"/>
              <a:t>do pogrešnog </a:t>
            </a:r>
            <a:r>
              <a:rPr lang="sr-Latn-CS" sz="1800" dirty="0"/>
              <a:t>unosa i </a:t>
            </a:r>
            <a:r>
              <a:rPr lang="sr-Latn-CS" sz="1800" dirty="0" smtClean="0"/>
              <a:t>prosleđivanja preporuke </a:t>
            </a:r>
            <a:r>
              <a:rPr lang="sr-Latn-CS" sz="1800" dirty="0"/>
              <a:t>koju treba </a:t>
            </a:r>
            <a:r>
              <a:rPr lang="sr-Latn-CS" sz="1800" dirty="0" smtClean="0"/>
              <a:t>korigovati. </a:t>
            </a:r>
            <a:r>
              <a:rPr lang="sr-Latn-CS" sz="1800" dirty="0"/>
              <a:t>Neophodno je e-mail sa naznakom za </a:t>
            </a:r>
            <a:r>
              <a:rPr lang="sr-Latn-CS" sz="1800" dirty="0" smtClean="0"/>
              <a:t>izmenu </a:t>
            </a:r>
            <a:r>
              <a:rPr lang="sr-Latn-CS" sz="1800" dirty="0"/>
              <a:t>preporuke uz osnovne podatke (ime, prezime i datum rođenja) preporuke proslediti na </a:t>
            </a:r>
            <a:r>
              <a:rPr lang="sr-Latn-CS" sz="1800" dirty="0">
                <a:hlinkClick r:id="rId2"/>
              </a:rPr>
              <a:t>partners@otpbanka.rs</a:t>
            </a:r>
            <a:r>
              <a:rPr lang="sr-Latn-CS" sz="1800" dirty="0"/>
              <a:t> kako bi administrator istu otključao i tako omogućio partneru/agentu da </a:t>
            </a:r>
            <a:r>
              <a:rPr lang="sr-Latn-CS" sz="1800" dirty="0" smtClean="0"/>
              <a:t>izvrši korekciju podataka nakon toga </a:t>
            </a:r>
            <a:r>
              <a:rPr lang="sr-Latn-CS" sz="1800" dirty="0"/>
              <a:t>istu proslediti u sistem Banke;</a:t>
            </a:r>
          </a:p>
          <a:p>
            <a:pPr>
              <a:buFont typeface="Wingdings" panose="05000000000000000000" pitchFamily="2" charset="2"/>
              <a:buChar char="Ø"/>
            </a:pPr>
            <a:r>
              <a:rPr lang="sr-Latn-CS" sz="1800" dirty="0" smtClean="0"/>
              <a:t> </a:t>
            </a:r>
            <a:r>
              <a:rPr lang="sr-Latn-CS" sz="1800" b="1" i="1" dirty="0" smtClean="0"/>
              <a:t>Brisanje preporuke </a:t>
            </a:r>
            <a:r>
              <a:rPr lang="sr-Latn-CS" sz="1800" dirty="0" smtClean="0"/>
              <a:t>– u slučaju da je došlo do unosa i prosleđivanja neželjene preporuke koju treba obrisati, neophodno </a:t>
            </a:r>
            <a:r>
              <a:rPr lang="sr-Latn-CS" sz="1800" dirty="0"/>
              <a:t>je e-mail sa naznakom za </a:t>
            </a:r>
            <a:r>
              <a:rPr lang="sr-Latn-CS" sz="1800" dirty="0" smtClean="0"/>
              <a:t>brisanje </a:t>
            </a:r>
            <a:r>
              <a:rPr lang="sr-Latn-CS" sz="1800" dirty="0"/>
              <a:t>preporuke uz osnovne podatke (ime, prezime i datum rođenja) preporuke proslediti na </a:t>
            </a:r>
            <a:r>
              <a:rPr lang="sr-Latn-CS" sz="1800" dirty="0">
                <a:hlinkClick r:id="rId2"/>
              </a:rPr>
              <a:t>partners@otpbanka.rs</a:t>
            </a:r>
            <a:r>
              <a:rPr lang="sr-Latn-CS" sz="1800" dirty="0"/>
              <a:t> kako bi administrator istu otključao i tako omogućio partneru/agentu da izvrši </a:t>
            </a:r>
            <a:r>
              <a:rPr lang="sr-Latn-CS" sz="1800" dirty="0" smtClean="0"/>
              <a:t>brisanje iste;</a:t>
            </a:r>
            <a:endParaRPr lang="sr-Latn-CS" sz="1800" dirty="0"/>
          </a:p>
          <a:p>
            <a:pPr marL="0" indent="0">
              <a:buNone/>
            </a:pPr>
            <a:endParaRPr lang="sr-Latn-CS" sz="1800" dirty="0" smtClean="0"/>
          </a:p>
        </p:txBody>
      </p:sp>
      <p:sp>
        <p:nvSpPr>
          <p:cNvPr id="2" name="Slide Number Placeholder 1"/>
          <p:cNvSpPr>
            <a:spLocks noGrp="1"/>
          </p:cNvSpPr>
          <p:nvPr>
            <p:ph type="sldNum" sz="quarter" idx="12"/>
          </p:nvPr>
        </p:nvSpPr>
        <p:spPr/>
        <p:txBody>
          <a:bodyPr/>
          <a:lstStyle/>
          <a:p>
            <a:fld id="{DFE36E4E-5BD7-4BE1-B3E5-D6ED3A110EE3}" type="slidenum">
              <a:rPr lang="sr-Latn-RS" smtClean="0"/>
              <a:t>15</a:t>
            </a:fld>
            <a:endParaRPr lang="sr-Latn-RS"/>
          </a:p>
        </p:txBody>
      </p:sp>
      <p:pic>
        <p:nvPicPr>
          <p:cNvPr id="4" name="Picture 3"/>
          <p:cNvPicPr>
            <a:picLocks noChangeAspect="1"/>
          </p:cNvPicPr>
          <p:nvPr/>
        </p:nvPicPr>
        <p:blipFill>
          <a:blip r:embed="rId3"/>
          <a:stretch>
            <a:fillRect/>
          </a:stretch>
        </p:blipFill>
        <p:spPr>
          <a:xfrm>
            <a:off x="10048875" y="9265"/>
            <a:ext cx="2143125" cy="733425"/>
          </a:xfrm>
          <a:prstGeom prst="rect">
            <a:avLst/>
          </a:prstGeom>
        </p:spPr>
      </p:pic>
      <p:pic>
        <p:nvPicPr>
          <p:cNvPr id="6" name="Picture 5"/>
          <p:cNvPicPr>
            <a:picLocks noChangeAspect="1"/>
          </p:cNvPicPr>
          <p:nvPr/>
        </p:nvPicPr>
        <p:blipFill>
          <a:blip r:embed="rId4"/>
          <a:stretch>
            <a:fillRect/>
          </a:stretch>
        </p:blipFill>
        <p:spPr>
          <a:xfrm>
            <a:off x="2565083" y="2852511"/>
            <a:ext cx="1209675" cy="476250"/>
          </a:xfrm>
          <a:prstGeom prst="rect">
            <a:avLst/>
          </a:prstGeom>
        </p:spPr>
      </p:pic>
      <p:pic>
        <p:nvPicPr>
          <p:cNvPr id="7" name="Picture 6"/>
          <p:cNvPicPr>
            <a:picLocks noChangeAspect="1"/>
          </p:cNvPicPr>
          <p:nvPr/>
        </p:nvPicPr>
        <p:blipFill>
          <a:blip r:embed="rId5"/>
          <a:stretch>
            <a:fillRect/>
          </a:stretch>
        </p:blipFill>
        <p:spPr>
          <a:xfrm>
            <a:off x="4719854" y="2570363"/>
            <a:ext cx="4119129" cy="1040546"/>
          </a:xfrm>
          <a:prstGeom prst="rect">
            <a:avLst/>
          </a:prstGeom>
        </p:spPr>
      </p:pic>
    </p:spTree>
    <p:extLst>
      <p:ext uri="{BB962C8B-B14F-4D97-AF65-F5344CB8AC3E}">
        <p14:creationId xmlns:p14="http://schemas.microsoft.com/office/powerpoint/2010/main" val="1628236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451" y="465826"/>
            <a:ext cx="11288683" cy="6189951"/>
          </a:xfrm>
        </p:spPr>
        <p:txBody>
          <a:bodyPr>
            <a:normAutofit/>
          </a:bodyPr>
          <a:lstStyle/>
          <a:p>
            <a:pPr>
              <a:buFontTx/>
              <a:buChar char="-"/>
            </a:pPr>
            <a:r>
              <a:rPr lang="sr-Latn-RS" sz="1800" i="1" dirty="0" smtClean="0">
                <a:solidFill>
                  <a:srgbClr val="00B050"/>
                </a:solidFill>
              </a:rPr>
              <a:t>praćenje preporuka –</a:t>
            </a:r>
          </a:p>
          <a:p>
            <a:pPr marL="0" indent="0">
              <a:buNone/>
            </a:pPr>
            <a:endParaRPr lang="sr-Latn-RS" sz="1800" i="1" dirty="0" smtClean="0">
              <a:solidFill>
                <a:srgbClr val="00B050"/>
              </a:solidFill>
            </a:endParaRPr>
          </a:p>
          <a:p>
            <a:pPr marL="0" indent="0">
              <a:buNone/>
            </a:pPr>
            <a:r>
              <a:rPr lang="sr-Latn-RS" sz="1800" dirty="0" smtClean="0"/>
              <a:t>Možemo reći jedna od najbitnijih funkcionalnosti Portala za Partnere jeste svakako praćenje preporuke. Mogućnost partnera i agenta da hronološki isprate ceo životni ciklus preporuke (od momenta prosleđivanja preporuke u sistem Banke do krajnjeg obračuna) je nešto što Portal izdvaja od svega do sada urađenog. Svaka promena na preporuci u sistemu Banke (od momenta kada zaposleni Banke kontaktira klijenta, njegovog dolaska na sastanak, podnošenja kreditnog zahteva, njegove promene kroz sve statuse do krajnje realizacije) u Portalu za Partnere je vidljiva nakon 30 minuta.</a:t>
            </a:r>
            <a:endParaRPr lang="sr-Latn-RS" sz="1800" dirty="0"/>
          </a:p>
          <a:p>
            <a:pPr marL="0" indent="0">
              <a:buNone/>
            </a:pPr>
            <a:r>
              <a:rPr lang="sr-Latn-RS" sz="1800" dirty="0" smtClean="0"/>
              <a:t>Klikom na samu preporuku na ekranu se otvara prozor sa svim podacima u vezi preporuke koji su zbog kompleksnosti praćenja sistematizovani u četiri celine kako bi životni ciklus preporuke bio pregledan i lak za konzumiranje. Klikom na neku od celina otvara se prozor sa sistematizovanim podacima. </a:t>
            </a:r>
          </a:p>
          <a:p>
            <a:pPr marL="0" indent="0">
              <a:buNone/>
            </a:pPr>
            <a:r>
              <a:rPr lang="sr-Latn-RS" sz="1800" dirty="0" smtClean="0"/>
              <a:t>Svaka </a:t>
            </a:r>
            <a:r>
              <a:rPr lang="sr-Latn-RS" sz="1800" dirty="0"/>
              <a:t>preporuka se prati kroz sledeće pasuse</a:t>
            </a:r>
            <a:r>
              <a:rPr lang="sr-Latn-RS" sz="1800" dirty="0" smtClean="0"/>
              <a:t>:</a:t>
            </a:r>
            <a:endParaRPr lang="sr-Latn-RS" sz="1800" dirty="0"/>
          </a:p>
          <a:p>
            <a:pPr lvl="0"/>
            <a:endParaRPr lang="sr-Latn-RS" sz="1800" b="1" i="1" dirty="0" smtClean="0"/>
          </a:p>
          <a:p>
            <a:pPr lvl="0"/>
            <a:endParaRPr lang="sr-Latn-CS" sz="1800" b="1" i="1" dirty="0" smtClean="0"/>
          </a:p>
          <a:p>
            <a:pPr marL="0" lvl="0" indent="0">
              <a:buNone/>
            </a:pPr>
            <a:endParaRPr lang="sr-Latn-RS" sz="1800" b="1" i="1" dirty="0"/>
          </a:p>
          <a:p>
            <a:pPr lvl="0"/>
            <a:r>
              <a:rPr lang="sr-Latn-RS" sz="1800" b="1" i="1" dirty="0" smtClean="0"/>
              <a:t>Osnovne </a:t>
            </a:r>
            <a:r>
              <a:rPr lang="sr-Latn-RS" sz="1800" b="1" i="1" dirty="0"/>
              <a:t>informacije</a:t>
            </a:r>
            <a:r>
              <a:rPr lang="sr-Latn-RS" sz="1800" dirty="0"/>
              <a:t> – podaci o klijentu koji su dostavljeni kroz </a:t>
            </a:r>
            <a:r>
              <a:rPr lang="sr-Latn-RS" sz="1800" dirty="0" smtClean="0"/>
              <a:t>portal od strane partnera/agenta;</a:t>
            </a:r>
            <a:endParaRPr lang="sr-Latn-RS" sz="1800" dirty="0"/>
          </a:p>
          <a:p>
            <a:pPr lvl="0"/>
            <a:r>
              <a:rPr lang="sr-Latn-RS" sz="1800" b="1" i="1" dirty="0" smtClean="0"/>
              <a:t>Praćenje </a:t>
            </a:r>
            <a:r>
              <a:rPr lang="sr-Latn-RS" sz="1800" b="1" i="1" dirty="0"/>
              <a:t>kontakta</a:t>
            </a:r>
            <a:r>
              <a:rPr lang="sr-Latn-RS" sz="1800" dirty="0"/>
              <a:t> – prikaz statusa kontakta preporuke, sastanaka…;</a:t>
            </a:r>
          </a:p>
          <a:p>
            <a:pPr lvl="0"/>
            <a:r>
              <a:rPr lang="sr-Latn-RS" sz="1800" b="1" i="1" dirty="0"/>
              <a:t>Praćenje zahteva</a:t>
            </a:r>
            <a:r>
              <a:rPr lang="sr-Latn-RS" sz="1800" dirty="0"/>
              <a:t> – u slučaju da je klijent aplicirao </a:t>
            </a:r>
            <a:r>
              <a:rPr lang="sr-Latn-RS" sz="1800" dirty="0" smtClean="0"/>
              <a:t>za kreditni </a:t>
            </a:r>
            <a:r>
              <a:rPr lang="sr-Latn-RS" sz="1800" dirty="0"/>
              <a:t>proizvod </a:t>
            </a:r>
            <a:r>
              <a:rPr lang="sr-Latn-RS" sz="1800" dirty="0" smtClean="0"/>
              <a:t>ovde su vidljivi svi statusi istog;</a:t>
            </a:r>
          </a:p>
          <a:p>
            <a:r>
              <a:rPr lang="sr-Latn-RS" sz="1800" b="1" i="1" dirty="0"/>
              <a:t>Obračun</a:t>
            </a:r>
            <a:r>
              <a:rPr lang="sr-Latn-RS" sz="1800" dirty="0"/>
              <a:t> – </a:t>
            </a:r>
            <a:r>
              <a:rPr lang="sr-Latn-RS" sz="1800" dirty="0" smtClean="0"/>
              <a:t>za preporuke koje su uključene u obračun.</a:t>
            </a:r>
            <a:endParaRPr lang="sr-Latn-RS" sz="1800" dirty="0"/>
          </a:p>
          <a:p>
            <a:pPr marL="0" lvl="0" indent="0">
              <a:buNone/>
            </a:pPr>
            <a:endParaRPr lang="sr-Latn-RS" sz="1800" dirty="0"/>
          </a:p>
          <a:p>
            <a:pPr marL="0" indent="0">
              <a:buNone/>
            </a:pPr>
            <a:endParaRPr lang="sr-Latn-RS" sz="1800" dirty="0" smtClean="0"/>
          </a:p>
          <a:p>
            <a:pPr marL="0" indent="0">
              <a:buNone/>
            </a:pPr>
            <a:endParaRPr lang="sr-Latn-RS" sz="1800" i="1" dirty="0"/>
          </a:p>
        </p:txBody>
      </p:sp>
      <p:pic>
        <p:nvPicPr>
          <p:cNvPr id="4" name="Picture 3"/>
          <p:cNvPicPr>
            <a:picLocks noChangeAspect="1"/>
          </p:cNvPicPr>
          <p:nvPr/>
        </p:nvPicPr>
        <p:blipFill>
          <a:blip r:embed="rId2"/>
          <a:stretch>
            <a:fillRect/>
          </a:stretch>
        </p:blipFill>
        <p:spPr>
          <a:xfrm>
            <a:off x="10048875" y="313"/>
            <a:ext cx="2143125" cy="733425"/>
          </a:xfrm>
          <a:prstGeom prst="rect">
            <a:avLst/>
          </a:prstGeom>
        </p:spPr>
      </p:pic>
      <p:pic>
        <p:nvPicPr>
          <p:cNvPr id="2" name="Picture 1"/>
          <p:cNvPicPr>
            <a:picLocks noChangeAspect="1"/>
          </p:cNvPicPr>
          <p:nvPr/>
        </p:nvPicPr>
        <p:blipFill>
          <a:blip r:embed="rId3"/>
          <a:stretch>
            <a:fillRect/>
          </a:stretch>
        </p:blipFill>
        <p:spPr>
          <a:xfrm>
            <a:off x="1946478" y="4065346"/>
            <a:ext cx="6458883" cy="964224"/>
          </a:xfrm>
          <a:prstGeom prst="rect">
            <a:avLst/>
          </a:prstGeom>
        </p:spPr>
      </p:pic>
      <p:sp>
        <p:nvSpPr>
          <p:cNvPr id="5" name="Slide Number Placeholder 4"/>
          <p:cNvSpPr>
            <a:spLocks noGrp="1"/>
          </p:cNvSpPr>
          <p:nvPr>
            <p:ph type="sldNum" sz="quarter" idx="12"/>
          </p:nvPr>
        </p:nvSpPr>
        <p:spPr/>
        <p:txBody>
          <a:bodyPr/>
          <a:lstStyle/>
          <a:p>
            <a:fld id="{DFE36E4E-5BD7-4BE1-B3E5-D6ED3A110EE3}" type="slidenum">
              <a:rPr lang="sr-Latn-RS" smtClean="0"/>
              <a:t>16</a:t>
            </a:fld>
            <a:endParaRPr lang="sr-Latn-RS"/>
          </a:p>
        </p:txBody>
      </p:sp>
    </p:spTree>
    <p:extLst>
      <p:ext uri="{BB962C8B-B14F-4D97-AF65-F5344CB8AC3E}">
        <p14:creationId xmlns:p14="http://schemas.microsoft.com/office/powerpoint/2010/main" val="2727417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5636" y="388188"/>
            <a:ext cx="11338560" cy="5968161"/>
          </a:xfrm>
        </p:spPr>
        <p:txBody>
          <a:bodyPr>
            <a:normAutofit/>
          </a:bodyPr>
          <a:lstStyle/>
          <a:p>
            <a:pPr marL="0" indent="0">
              <a:buNone/>
            </a:pPr>
            <a:r>
              <a:rPr lang="sr-Latn-RS" sz="1800" b="1" i="1" dirty="0" smtClean="0">
                <a:solidFill>
                  <a:srgbClr val="00B050"/>
                </a:solidFill>
              </a:rPr>
              <a:t>2.2. Obračuni</a:t>
            </a:r>
          </a:p>
          <a:p>
            <a:pPr marL="0" indent="0">
              <a:buNone/>
            </a:pPr>
            <a:endParaRPr lang="sr-Latn-RS" sz="2400" b="1" dirty="0" smtClean="0">
              <a:solidFill>
                <a:srgbClr val="00B050"/>
              </a:solidFill>
            </a:endParaRPr>
          </a:p>
          <a:p>
            <a:pPr marL="0" indent="0">
              <a:buNone/>
            </a:pPr>
            <a:r>
              <a:rPr lang="sr-Latn-RS" sz="1800" dirty="0" smtClean="0"/>
              <a:t>Odabirom </a:t>
            </a:r>
            <a:r>
              <a:rPr lang="sr-Latn-RS" sz="1800" dirty="0"/>
              <a:t>segmenta </a:t>
            </a:r>
            <a:r>
              <a:rPr lang="sr-Latn-RS" sz="1800" dirty="0" smtClean="0"/>
              <a:t>„Obračuni“ </a:t>
            </a:r>
            <a:r>
              <a:rPr lang="sr-Latn-RS" sz="1800" dirty="0"/>
              <a:t>iz padajućeg menija dolazi do otvaranja ekrana sa listom svih </a:t>
            </a:r>
            <a:r>
              <a:rPr lang="sr-Latn-RS" sz="1800" dirty="0" smtClean="0"/>
              <a:t>kreiranih obračuna </a:t>
            </a:r>
            <a:r>
              <a:rPr lang="sr-Latn-RS" sz="1800" dirty="0"/>
              <a:t>u </a:t>
            </a:r>
            <a:r>
              <a:rPr lang="sr-Latn-RS" sz="1800" dirty="0" smtClean="0"/>
              <a:t>Portalu za Partnere:</a:t>
            </a:r>
          </a:p>
          <a:p>
            <a:pPr marL="0" indent="0">
              <a:buNone/>
            </a:pPr>
            <a:endParaRPr lang="sr-Latn-RS" sz="1800" dirty="0"/>
          </a:p>
          <a:p>
            <a:pPr marL="0" indent="0">
              <a:buNone/>
            </a:pPr>
            <a:endParaRPr lang="sr-Latn-RS" sz="1800" dirty="0"/>
          </a:p>
          <a:p>
            <a:pPr marL="0" indent="0">
              <a:buNone/>
            </a:pPr>
            <a:r>
              <a:rPr lang="sr-Latn-RS" sz="1800" dirty="0" smtClean="0"/>
              <a:t>U </a:t>
            </a:r>
            <a:r>
              <a:rPr lang="sr-Latn-RS" sz="1800" dirty="0"/>
              <a:t>proces obračuna provizije koja se isplaćuje partneru ulaze preporuke partnera koje su realizovane i priznate </a:t>
            </a:r>
            <a:r>
              <a:rPr lang="sr-Latn-RS" sz="1800" dirty="0" smtClean="0"/>
              <a:t>partneru, </a:t>
            </a:r>
            <a:r>
              <a:rPr lang="sr-Latn-RS" sz="1800" dirty="0"/>
              <a:t>a nisu uključivane u prethodni obračun. Nakon definisanja vremenskog perioda obračun se kreira, a </a:t>
            </a:r>
            <a:r>
              <a:rPr lang="sr-Latn-RS" sz="1800" dirty="0" smtClean="0"/>
              <a:t>pr</a:t>
            </a:r>
            <a:r>
              <a:rPr lang="sr-Latn-RS" sz="1800" dirty="0"/>
              <a:t>eporuke koje ulaze u isti se numerišu sa brojem obračuna</a:t>
            </a:r>
            <a:r>
              <a:rPr lang="sr-Latn-RS" sz="1800" dirty="0" smtClean="0"/>
              <a:t>.</a:t>
            </a:r>
          </a:p>
          <a:p>
            <a:pPr marL="0" indent="0">
              <a:buNone/>
            </a:pPr>
            <a:r>
              <a:rPr lang="sr-Latn-RS" sz="1800" dirty="0"/>
              <a:t>U okviru </a:t>
            </a:r>
            <a:r>
              <a:rPr lang="sr-Latn-RS" sz="1800" dirty="0" smtClean="0"/>
              <a:t>segmenta “Obračuni“ obezbeđen je </a:t>
            </a:r>
            <a:r>
              <a:rPr lang="sr-Latn-RS" sz="1800" dirty="0"/>
              <a:t>uvid u:</a:t>
            </a:r>
          </a:p>
          <a:p>
            <a:pPr lvl="1">
              <a:buFont typeface="Wingdings" panose="05000000000000000000" pitchFamily="2" charset="2"/>
              <a:buChar char="ü"/>
            </a:pPr>
            <a:r>
              <a:rPr lang="sr-Latn-RS" sz="1800" dirty="0"/>
              <a:t>pregled liste obračuna;</a:t>
            </a:r>
          </a:p>
          <a:p>
            <a:pPr lvl="1">
              <a:buFont typeface="Wingdings" panose="05000000000000000000" pitchFamily="2" charset="2"/>
              <a:buChar char="ü"/>
            </a:pPr>
            <a:r>
              <a:rPr lang="sr-Latn-RS" sz="1800" dirty="0" smtClean="0"/>
              <a:t>pregled </a:t>
            </a:r>
            <a:r>
              <a:rPr lang="sr-Latn-RS" sz="1800" dirty="0"/>
              <a:t>obračuna koji je kreiran i sa kojim se treba usaglasiti;</a:t>
            </a:r>
          </a:p>
          <a:p>
            <a:pPr lvl="1">
              <a:buFont typeface="Wingdings" panose="05000000000000000000" pitchFamily="2" charset="2"/>
              <a:buChar char="ü"/>
            </a:pPr>
            <a:r>
              <a:rPr lang="sr-Latn-RS" sz="1800" dirty="0"/>
              <a:t>verifikaciju obračuna </a:t>
            </a:r>
            <a:r>
              <a:rPr lang="sr-Latn-RS" sz="1800" dirty="0" smtClean="0"/>
              <a:t>od strane partnera;</a:t>
            </a:r>
            <a:endParaRPr lang="sr-Latn-RS" sz="1800" dirty="0"/>
          </a:p>
          <a:p>
            <a:pPr lvl="1">
              <a:buFont typeface="Wingdings" panose="05000000000000000000" pitchFamily="2" charset="2"/>
              <a:buChar char="ü"/>
            </a:pPr>
            <a:r>
              <a:rPr lang="sr-Latn-RS" sz="1800" dirty="0"/>
              <a:t>mogućnost upload-a fakture </a:t>
            </a:r>
            <a:r>
              <a:rPr lang="sr-Latn-RS" sz="1800" dirty="0" smtClean="0"/>
              <a:t>partnera (u slučaju da niste na e-fakturi) </a:t>
            </a:r>
            <a:r>
              <a:rPr lang="sr-Latn-RS" sz="1800" dirty="0"/>
              <a:t>i prosleđivanje iste u sistem Banke;</a:t>
            </a:r>
          </a:p>
          <a:p>
            <a:pPr lvl="1">
              <a:buFont typeface="Wingdings" panose="05000000000000000000" pitchFamily="2" charset="2"/>
              <a:buChar char="ü"/>
            </a:pPr>
            <a:r>
              <a:rPr lang="sr-Latn-RS" sz="1800" dirty="0"/>
              <a:t>provera statusa fakture. </a:t>
            </a:r>
          </a:p>
          <a:p>
            <a:pPr marL="0" indent="0">
              <a:buNone/>
            </a:pPr>
            <a:r>
              <a:rPr lang="sr-Latn-RS" sz="1800" dirty="0"/>
              <a:t>Kreiranje i verifikaciju obračuna mogu vršiti </a:t>
            </a:r>
            <a:r>
              <a:rPr lang="sr-Latn-RS" sz="1800" dirty="0" smtClean="0"/>
              <a:t>administratori Portala za Partnere, </a:t>
            </a:r>
            <a:r>
              <a:rPr lang="sr-Latn-RS" sz="1800" dirty="0"/>
              <a:t>pregledu obračuna mogu pristupiti partneri nakon što </a:t>
            </a:r>
            <a:r>
              <a:rPr lang="sr-Latn-RS" sz="1800" dirty="0" smtClean="0"/>
              <a:t>administratori kreiraju </a:t>
            </a:r>
            <a:r>
              <a:rPr lang="sr-Latn-RS" sz="1800" dirty="0"/>
              <a:t>i </a:t>
            </a:r>
            <a:r>
              <a:rPr lang="sr-Latn-RS" sz="1800" dirty="0" smtClean="0"/>
              <a:t>izvrše </a:t>
            </a:r>
            <a:r>
              <a:rPr lang="sr-Latn-RS" sz="1800" dirty="0"/>
              <a:t>verifikaciju istog</a:t>
            </a:r>
            <a:r>
              <a:rPr lang="sr-Latn-RS" sz="1800" dirty="0" smtClean="0"/>
              <a:t>.</a:t>
            </a:r>
            <a:endParaRPr lang="sr-Latn-RS" sz="1800" dirty="0"/>
          </a:p>
        </p:txBody>
      </p:sp>
      <p:pic>
        <p:nvPicPr>
          <p:cNvPr id="4" name="Picture 3"/>
          <p:cNvPicPr/>
          <p:nvPr/>
        </p:nvPicPr>
        <p:blipFill>
          <a:blip r:embed="rId2"/>
          <a:stretch>
            <a:fillRect/>
          </a:stretch>
        </p:blipFill>
        <p:spPr>
          <a:xfrm>
            <a:off x="2549285" y="1848581"/>
            <a:ext cx="1582295" cy="558502"/>
          </a:xfrm>
          <a:prstGeom prst="rect">
            <a:avLst/>
          </a:prstGeom>
        </p:spPr>
      </p:pic>
      <p:pic>
        <p:nvPicPr>
          <p:cNvPr id="5" name="Picture 4"/>
          <p:cNvPicPr>
            <a:picLocks noChangeAspect="1"/>
          </p:cNvPicPr>
          <p:nvPr/>
        </p:nvPicPr>
        <p:blipFill>
          <a:blip r:embed="rId3"/>
          <a:stretch>
            <a:fillRect/>
          </a:stretch>
        </p:blipFill>
        <p:spPr>
          <a:xfrm>
            <a:off x="10048875"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17</a:t>
            </a:fld>
            <a:endParaRPr lang="sr-Latn-RS"/>
          </a:p>
        </p:txBody>
      </p:sp>
    </p:spTree>
    <p:extLst>
      <p:ext uri="{BB962C8B-B14F-4D97-AF65-F5344CB8AC3E}">
        <p14:creationId xmlns:p14="http://schemas.microsoft.com/office/powerpoint/2010/main" val="2530261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7325" y="327804"/>
            <a:ext cx="11396748" cy="6181061"/>
          </a:xfrm>
        </p:spPr>
        <p:txBody>
          <a:bodyPr>
            <a:normAutofit/>
          </a:bodyPr>
          <a:lstStyle/>
          <a:p>
            <a:pPr>
              <a:buFontTx/>
              <a:buChar char="-"/>
            </a:pPr>
            <a:r>
              <a:rPr lang="sr-Latn-RS" sz="1800" b="1" i="1" dirty="0" smtClean="0">
                <a:solidFill>
                  <a:srgbClr val="00B050"/>
                </a:solidFill>
              </a:rPr>
              <a:t>pregled kreiranih obračuna – </a:t>
            </a:r>
          </a:p>
          <a:p>
            <a:pPr marL="0" indent="0">
              <a:buNone/>
            </a:pPr>
            <a:endParaRPr lang="sr-Latn-RS" sz="1800" b="1" i="1" dirty="0">
              <a:solidFill>
                <a:srgbClr val="00B050"/>
              </a:solidFill>
            </a:endParaRPr>
          </a:p>
          <a:p>
            <a:pPr marL="0" indent="0">
              <a:buNone/>
            </a:pPr>
            <a:r>
              <a:rPr lang="sr-Latn-RS" sz="1800" dirty="0"/>
              <a:t>Ulaskom </a:t>
            </a:r>
            <a:r>
              <a:rPr lang="sr-Latn-RS" sz="1800" dirty="0" smtClean="0"/>
              <a:t>u segment obračuna </a:t>
            </a:r>
            <a:r>
              <a:rPr lang="sr-Latn-RS" sz="1800" dirty="0"/>
              <a:t>otvara se lista svih obračuna, realizovanih obračuna i </a:t>
            </a:r>
            <a:r>
              <a:rPr lang="sr-Latn-RS" sz="1800" dirty="0" smtClean="0"/>
              <a:t>obračuna </a:t>
            </a:r>
            <a:r>
              <a:rPr lang="sr-Latn-RS" sz="1800" dirty="0"/>
              <a:t>koji je </a:t>
            </a:r>
            <a:r>
              <a:rPr lang="sr-Latn-RS" sz="1800" dirty="0" err="1" smtClean="0"/>
              <a:t>novokreiran</a:t>
            </a:r>
            <a:r>
              <a:rPr lang="sr-Latn-RS" sz="1800" dirty="0" smtClean="0"/>
              <a:t> </a:t>
            </a:r>
            <a:r>
              <a:rPr lang="sr-Latn-RS" sz="1800" dirty="0"/>
              <a:t>(od strane administratora</a:t>
            </a:r>
            <a:r>
              <a:rPr lang="sr-Latn-RS" sz="1800" dirty="0" smtClean="0"/>
              <a:t>) i čeka </a:t>
            </a:r>
            <a:r>
              <a:rPr lang="sr-Latn-RS" sz="1800" dirty="0"/>
              <a:t>da bude verifikovan (potvrđen</a:t>
            </a:r>
            <a:r>
              <a:rPr lang="sr-Latn-RS" sz="1800" dirty="0" smtClean="0"/>
              <a:t>) </a:t>
            </a:r>
            <a:r>
              <a:rPr lang="sr-Latn-RS" sz="1800" dirty="0"/>
              <a:t>od strane partnera kako bi se nastavila realizacija istog. Nakon potvrde obračuna svakom obračunu se dodeljuje broj obračuna</a:t>
            </a:r>
            <a:r>
              <a:rPr lang="sr-Latn-RS" sz="1800" dirty="0" smtClean="0"/>
              <a:t>.</a:t>
            </a:r>
          </a:p>
          <a:p>
            <a:pPr marL="0" indent="0">
              <a:buNone/>
            </a:pPr>
            <a:r>
              <a:rPr lang="sr-Latn-RS" sz="1800" dirty="0"/>
              <a:t>Radi boljeg pregleda obračuna, predlog je da na polje </a:t>
            </a:r>
            <a:r>
              <a:rPr lang="sr-Latn-RS" sz="1800" i="1" dirty="0"/>
              <a:t>Grupiši po koloni (Dovuci kolonu)</a:t>
            </a:r>
            <a:r>
              <a:rPr lang="sr-Latn-RS" sz="1800" dirty="0"/>
              <a:t> prevučete polje </a:t>
            </a:r>
            <a:r>
              <a:rPr lang="sr-Latn-RS" sz="1800" i="1" dirty="0"/>
              <a:t>Proizvod</a:t>
            </a:r>
            <a:r>
              <a:rPr lang="sr-Latn-RS" sz="1800" dirty="0"/>
              <a:t> i tim putem ćete kreirati pregled obračuna izvučen po </a:t>
            </a:r>
            <a:r>
              <a:rPr lang="sr-Latn-RS" sz="1800" dirty="0" smtClean="0"/>
              <a:t>vrsti proizvoda (keš kredit, stambeni kredit i paket račun). </a:t>
            </a:r>
            <a:r>
              <a:rPr lang="sr-Latn-RS" sz="1800" dirty="0"/>
              <a:t>Za otvaranje analitike obračuna kliknete na polje </a:t>
            </a:r>
            <a:r>
              <a:rPr lang="sr-Latn-RS" sz="1800" b="1" dirty="0">
                <a:solidFill>
                  <a:srgbClr val="00B050"/>
                </a:solidFill>
              </a:rPr>
              <a:t>˅</a:t>
            </a:r>
            <a:r>
              <a:rPr lang="sr-Latn-RS" sz="1800" dirty="0"/>
              <a:t> kako bi se otvorile preporuke po grupisanim proizvodima, nakon </a:t>
            </a:r>
            <a:r>
              <a:rPr lang="sr-Latn-RS" sz="1800" dirty="0" smtClean="0"/>
              <a:t>toga se može </a:t>
            </a:r>
            <a:r>
              <a:rPr lang="sr-Latn-RS" sz="1800" dirty="0"/>
              <a:t>videti i spisak preporuka uračunatih po proizvodu klikom na </a:t>
            </a:r>
            <a:r>
              <a:rPr lang="sr-Latn-RS" sz="1800" b="1" dirty="0">
                <a:solidFill>
                  <a:srgbClr val="00B050"/>
                </a:solidFill>
              </a:rPr>
              <a:t>&gt;</a:t>
            </a:r>
            <a:r>
              <a:rPr lang="sr-Latn-RS" sz="1800" dirty="0"/>
              <a:t> pored naziva proizvoda</a:t>
            </a:r>
            <a:r>
              <a:rPr lang="sr-Latn-RS" sz="1800" dirty="0" smtClean="0"/>
              <a:t>:</a:t>
            </a:r>
          </a:p>
          <a:p>
            <a:pPr marL="0" indent="0">
              <a:buNone/>
            </a:pPr>
            <a:endParaRPr lang="sr-Latn-RS" sz="1800" dirty="0"/>
          </a:p>
          <a:p>
            <a:pPr marL="0" indent="0">
              <a:buNone/>
            </a:pPr>
            <a:endParaRPr lang="sr-Latn-RS" sz="1800" dirty="0" smtClean="0"/>
          </a:p>
          <a:p>
            <a:pPr marL="0" indent="0">
              <a:buNone/>
            </a:pPr>
            <a:endParaRPr lang="sr-Latn-RS" sz="1800" dirty="0"/>
          </a:p>
          <a:p>
            <a:pPr marL="0" indent="0">
              <a:buNone/>
            </a:pPr>
            <a:endParaRPr lang="sr-Latn-RS" sz="1800" dirty="0" smtClean="0"/>
          </a:p>
          <a:p>
            <a:pPr marL="0" indent="0">
              <a:buNone/>
            </a:pPr>
            <a:endParaRPr lang="sr-Latn-RS" sz="1800" dirty="0"/>
          </a:p>
          <a:p>
            <a:pPr marL="0" indent="0">
              <a:buNone/>
            </a:pPr>
            <a:endParaRPr lang="sr-Latn-RS" sz="1800" dirty="0" smtClean="0"/>
          </a:p>
          <a:p>
            <a:pPr marL="0" indent="0">
              <a:buNone/>
            </a:pPr>
            <a:endParaRPr lang="sr-Latn-RS" sz="1800" dirty="0" smtClean="0"/>
          </a:p>
          <a:p>
            <a:pPr marL="0" indent="0">
              <a:buNone/>
            </a:pPr>
            <a:endParaRPr lang="sr-Latn-RS" sz="1800" dirty="0" smtClean="0"/>
          </a:p>
          <a:p>
            <a:pPr marL="0" indent="0">
              <a:buNone/>
            </a:pPr>
            <a:endParaRPr lang="sr-Latn-RS" sz="1800" dirty="0"/>
          </a:p>
          <a:p>
            <a:pPr marL="0" indent="0">
              <a:buNone/>
            </a:pPr>
            <a:endParaRPr lang="sr-Latn-RS" sz="1800" b="1" i="1" dirty="0">
              <a:solidFill>
                <a:srgbClr val="00B050"/>
              </a:solidFill>
            </a:endParaRPr>
          </a:p>
        </p:txBody>
      </p:sp>
      <p:pic>
        <p:nvPicPr>
          <p:cNvPr id="4" name="Picture 3"/>
          <p:cNvPicPr/>
          <p:nvPr/>
        </p:nvPicPr>
        <p:blipFill>
          <a:blip r:embed="rId2"/>
          <a:stretch>
            <a:fillRect/>
          </a:stretch>
        </p:blipFill>
        <p:spPr>
          <a:xfrm>
            <a:off x="974032" y="3418334"/>
            <a:ext cx="6488916" cy="2225392"/>
          </a:xfrm>
          <a:prstGeom prst="rect">
            <a:avLst/>
          </a:prstGeom>
        </p:spPr>
      </p:pic>
      <p:pic>
        <p:nvPicPr>
          <p:cNvPr id="5" name="Picture 4"/>
          <p:cNvPicPr>
            <a:picLocks noChangeAspect="1"/>
          </p:cNvPicPr>
          <p:nvPr/>
        </p:nvPicPr>
        <p:blipFill>
          <a:blip r:embed="rId3"/>
          <a:stretch>
            <a:fillRect/>
          </a:stretch>
        </p:blipFill>
        <p:spPr>
          <a:xfrm>
            <a:off x="10048875"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18</a:t>
            </a:fld>
            <a:endParaRPr lang="sr-Latn-RS"/>
          </a:p>
        </p:txBody>
      </p:sp>
    </p:spTree>
    <p:extLst>
      <p:ext uri="{BB962C8B-B14F-4D97-AF65-F5344CB8AC3E}">
        <p14:creationId xmlns:p14="http://schemas.microsoft.com/office/powerpoint/2010/main" val="4207377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447" y="340823"/>
            <a:ext cx="11429999" cy="6380652"/>
          </a:xfrm>
        </p:spPr>
        <p:txBody>
          <a:bodyPr/>
          <a:lstStyle/>
          <a:p>
            <a:pPr marL="0" indent="0">
              <a:buNone/>
            </a:pPr>
            <a:endParaRPr lang="sr-Latn-RS" sz="1800" dirty="0" smtClean="0"/>
          </a:p>
          <a:p>
            <a:pPr marL="0" indent="0">
              <a:buNone/>
            </a:pPr>
            <a:r>
              <a:rPr lang="sr-Latn-RS" sz="1800" dirty="0" smtClean="0"/>
              <a:t>Nakon </a:t>
            </a:r>
            <a:r>
              <a:rPr lang="sr-Latn-RS" sz="1800" dirty="0"/>
              <a:t>što administrator kreira i verifikuje obračun, na dostavljenu e-mail adresu će stići e-mail </a:t>
            </a:r>
            <a:r>
              <a:rPr lang="sr-Latn-RS" sz="1800" b="1" i="1" dirty="0"/>
              <a:t>Kreiran predlog obračuna</a:t>
            </a:r>
            <a:r>
              <a:rPr lang="sr-Latn-RS" sz="1800" dirty="0"/>
              <a:t> sa adrese </a:t>
            </a:r>
            <a:r>
              <a:rPr lang="sr-Latn-RS" sz="1800" u="sng" dirty="0">
                <a:solidFill>
                  <a:srgbClr val="00B050"/>
                </a:solidFill>
                <a:hlinkClick r:id="rId2"/>
              </a:rPr>
              <a:t>partnerportal@otpbanka.rs</a:t>
            </a:r>
            <a:r>
              <a:rPr lang="sr-Latn-RS" sz="1800" dirty="0"/>
              <a:t> i na taj način ćete imati informaciju da je obračun vidljiv na portalu u segmentu Obračuni </a:t>
            </a:r>
            <a:r>
              <a:rPr lang="sr-Latn-RS" sz="1800" dirty="0" smtClean="0"/>
              <a:t>:</a:t>
            </a:r>
          </a:p>
          <a:p>
            <a:pPr marL="0" indent="0">
              <a:buNone/>
            </a:pPr>
            <a:endParaRPr lang="sr-Latn-RS" sz="1800" dirty="0"/>
          </a:p>
          <a:p>
            <a:pPr marL="0" indent="0">
              <a:buNone/>
            </a:pPr>
            <a:endParaRPr lang="sr-Latn-RS" sz="1800" dirty="0" smtClean="0"/>
          </a:p>
          <a:p>
            <a:pPr marL="0" indent="0">
              <a:buNone/>
            </a:pPr>
            <a:endParaRPr lang="sr-Latn-RS" sz="1800" dirty="0"/>
          </a:p>
          <a:p>
            <a:pPr marL="0" indent="0">
              <a:buNone/>
            </a:pPr>
            <a:endParaRPr lang="sr-Latn-RS" sz="1800" dirty="0" smtClean="0"/>
          </a:p>
          <a:p>
            <a:pPr marL="0" indent="0">
              <a:buNone/>
            </a:pPr>
            <a:r>
              <a:rPr lang="sr-Latn-RS" sz="1800" dirty="0"/>
              <a:t>Pristupom Obračunu, na već pomenuti način možete pristupiti </a:t>
            </a:r>
            <a:r>
              <a:rPr lang="sr-Latn-RS" sz="1800" dirty="0" smtClean="0"/>
              <a:t>kontroli </a:t>
            </a:r>
            <a:r>
              <a:rPr lang="sr-Latn-RS" sz="1800" dirty="0"/>
              <a:t>istog i u slučaju da ste saglasni izvršiti verifikaciju </a:t>
            </a:r>
            <a:r>
              <a:rPr lang="sr-Latn-RS" sz="1800" dirty="0" smtClean="0"/>
              <a:t>obračuna </a:t>
            </a:r>
            <a:r>
              <a:rPr lang="sr-Latn-RS" sz="1800" dirty="0"/>
              <a:t>klikom na polje </a:t>
            </a:r>
            <a:r>
              <a:rPr lang="sr-Latn-RS" sz="1800" i="1" dirty="0">
                <a:solidFill>
                  <a:srgbClr val="00B050"/>
                </a:solidFill>
              </a:rPr>
              <a:t>Verifikuj obračun</a:t>
            </a:r>
            <a:r>
              <a:rPr lang="sr-Latn-RS" sz="1800" dirty="0"/>
              <a:t>:</a:t>
            </a:r>
          </a:p>
          <a:p>
            <a:pPr marL="0" indent="0">
              <a:buNone/>
            </a:pPr>
            <a:endParaRPr lang="sr-Latn-RS" sz="1800" dirty="0" smtClean="0"/>
          </a:p>
          <a:p>
            <a:pPr marL="0" indent="0">
              <a:buNone/>
            </a:pPr>
            <a:endParaRPr lang="sr-Latn-RS" sz="1800" dirty="0"/>
          </a:p>
          <a:p>
            <a:pPr marL="0" indent="0">
              <a:buNone/>
            </a:pPr>
            <a:endParaRPr lang="sr-Latn-RS" dirty="0"/>
          </a:p>
          <a:p>
            <a:pPr marL="0" indent="0">
              <a:buNone/>
            </a:pPr>
            <a:r>
              <a:rPr lang="sr-Latn-RS" sz="1800" dirty="0" smtClean="0"/>
              <a:t>Nakon </a:t>
            </a:r>
            <a:r>
              <a:rPr lang="sr-Latn-RS" sz="1800" dirty="0"/>
              <a:t>verifikacije na e-mail adresu će stići e-mail </a:t>
            </a:r>
            <a:r>
              <a:rPr lang="sr-Latn-RS" sz="1800" b="1" i="1" dirty="0"/>
              <a:t>Konačan obračun </a:t>
            </a:r>
            <a:r>
              <a:rPr lang="sr-Latn-RS" sz="1800" dirty="0"/>
              <a:t>sa </a:t>
            </a:r>
            <a:r>
              <a:rPr lang="sr-Latn-RS" sz="1800" dirty="0" smtClean="0">
                <a:hlinkClick r:id="rId2"/>
              </a:rPr>
              <a:t>partnerportal@otpbanka.rs</a:t>
            </a:r>
            <a:r>
              <a:rPr lang="sr-Latn-RS" sz="1800" dirty="0" smtClean="0"/>
              <a:t> sa </a:t>
            </a:r>
            <a:r>
              <a:rPr lang="sr-Latn-RS" sz="1800" dirty="0"/>
              <a:t>kreiranim obračunom, po kome </a:t>
            </a:r>
            <a:r>
              <a:rPr lang="sr-Latn-RS" sz="1800" dirty="0" smtClean="0"/>
              <a:t>se i kreira </a:t>
            </a:r>
            <a:r>
              <a:rPr lang="sr-Latn-RS" sz="1800" dirty="0"/>
              <a:t>faktura za plaćanje:</a:t>
            </a:r>
          </a:p>
        </p:txBody>
      </p:sp>
      <p:pic>
        <p:nvPicPr>
          <p:cNvPr id="4" name="Picture 3"/>
          <p:cNvPicPr/>
          <p:nvPr/>
        </p:nvPicPr>
        <p:blipFill>
          <a:blip r:embed="rId3"/>
          <a:stretch>
            <a:fillRect/>
          </a:stretch>
        </p:blipFill>
        <p:spPr>
          <a:xfrm>
            <a:off x="1178978" y="1609922"/>
            <a:ext cx="3869151" cy="1375476"/>
          </a:xfrm>
          <a:prstGeom prst="rect">
            <a:avLst/>
          </a:prstGeom>
        </p:spPr>
      </p:pic>
      <p:pic>
        <p:nvPicPr>
          <p:cNvPr id="5" name="Picture 4"/>
          <p:cNvPicPr/>
          <p:nvPr/>
        </p:nvPicPr>
        <p:blipFill>
          <a:blip r:embed="rId4"/>
          <a:stretch>
            <a:fillRect/>
          </a:stretch>
        </p:blipFill>
        <p:spPr>
          <a:xfrm>
            <a:off x="1178978" y="3710036"/>
            <a:ext cx="4671408" cy="1039045"/>
          </a:xfrm>
          <a:prstGeom prst="rect">
            <a:avLst/>
          </a:prstGeom>
        </p:spPr>
      </p:pic>
      <p:pic>
        <p:nvPicPr>
          <p:cNvPr id="6" name="Picture 5"/>
          <p:cNvPicPr/>
          <p:nvPr/>
        </p:nvPicPr>
        <p:blipFill>
          <a:blip r:embed="rId5"/>
          <a:stretch>
            <a:fillRect/>
          </a:stretch>
        </p:blipFill>
        <p:spPr>
          <a:xfrm>
            <a:off x="1178978" y="5664655"/>
            <a:ext cx="4175150" cy="874257"/>
          </a:xfrm>
          <a:prstGeom prst="rect">
            <a:avLst/>
          </a:prstGeom>
        </p:spPr>
      </p:pic>
      <p:pic>
        <p:nvPicPr>
          <p:cNvPr id="7" name="Picture 6"/>
          <p:cNvPicPr>
            <a:picLocks noChangeAspect="1"/>
          </p:cNvPicPr>
          <p:nvPr/>
        </p:nvPicPr>
        <p:blipFill>
          <a:blip r:embed="rId6"/>
          <a:stretch>
            <a:fillRect/>
          </a:stretch>
        </p:blipFill>
        <p:spPr>
          <a:xfrm>
            <a:off x="10048875"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19</a:t>
            </a:fld>
            <a:endParaRPr lang="sr-Latn-RS"/>
          </a:p>
        </p:txBody>
      </p:sp>
    </p:spTree>
    <p:extLst>
      <p:ext uri="{BB962C8B-B14F-4D97-AF65-F5344CB8AC3E}">
        <p14:creationId xmlns:p14="http://schemas.microsoft.com/office/powerpoint/2010/main" val="1517044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3949" y="422694"/>
            <a:ext cx="11346873" cy="6177611"/>
          </a:xfrm>
        </p:spPr>
        <p:txBody>
          <a:bodyPr>
            <a:normAutofit lnSpcReduction="10000"/>
          </a:bodyPr>
          <a:lstStyle/>
          <a:p>
            <a:pPr marL="0" indent="0">
              <a:buNone/>
            </a:pPr>
            <a:endParaRPr lang="sr-Latn-RS" sz="1800" dirty="0" smtClean="0"/>
          </a:p>
          <a:p>
            <a:pPr marL="0" indent="0">
              <a:buNone/>
            </a:pPr>
            <a:r>
              <a:rPr lang="sr-Latn-RS" sz="1800" dirty="0" smtClean="0"/>
              <a:t>Takođe</a:t>
            </a:r>
            <a:r>
              <a:rPr lang="sr-Latn-RS" sz="1800" dirty="0"/>
              <a:t>, nakon verifikacije obračuna isti </a:t>
            </a:r>
            <a:r>
              <a:rPr lang="sr-Latn-RS" sz="1800" dirty="0" smtClean="0"/>
              <a:t>se možete </a:t>
            </a:r>
            <a:r>
              <a:rPr lang="sr-Latn-RS" sz="1800" dirty="0"/>
              <a:t>preuzeti sa </a:t>
            </a:r>
            <a:r>
              <a:rPr lang="sr-Latn-RS" sz="1800" dirty="0" smtClean="0"/>
              <a:t>Portala za Partnere </a:t>
            </a:r>
            <a:r>
              <a:rPr lang="sr-Latn-RS" sz="1800" dirty="0"/>
              <a:t>klikom na polje </a:t>
            </a:r>
            <a:r>
              <a:rPr lang="sr-Latn-RS" sz="1800" i="1" dirty="0">
                <a:solidFill>
                  <a:srgbClr val="00B050"/>
                </a:solidFill>
              </a:rPr>
              <a:t>Preuzmi</a:t>
            </a:r>
            <a:r>
              <a:rPr lang="sr-Latn-RS" sz="1800" i="1" dirty="0"/>
              <a:t> </a:t>
            </a:r>
            <a:r>
              <a:rPr lang="sr-Latn-RS" sz="1800" i="1" dirty="0">
                <a:solidFill>
                  <a:srgbClr val="00B050"/>
                </a:solidFill>
              </a:rPr>
              <a:t>fakturu</a:t>
            </a:r>
            <a:r>
              <a:rPr lang="sr-Latn-RS" sz="1800" dirty="0"/>
              <a:t> (obojeno žutom </a:t>
            </a:r>
            <a:r>
              <a:rPr lang="sr-Latn-RS" sz="1800" dirty="0" smtClean="0"/>
              <a:t>bojom na slici isapod). </a:t>
            </a:r>
            <a:r>
              <a:rPr lang="sr-Latn-RS" sz="1800" dirty="0"/>
              <a:t>N</a:t>
            </a:r>
            <a:r>
              <a:rPr lang="sr-Latn-RS" sz="1800" dirty="0" smtClean="0"/>
              <a:t>akon </a:t>
            </a:r>
            <a:r>
              <a:rPr lang="sr-Latn-RS" sz="1800" dirty="0"/>
              <a:t>kreiranja fakture istu možete upload-ovati u </a:t>
            </a:r>
            <a:r>
              <a:rPr lang="sr-Latn-RS" sz="1800" dirty="0" smtClean="0"/>
              <a:t>Portal (u slučaju da niste u programu e-fakture) </a:t>
            </a:r>
            <a:r>
              <a:rPr lang="sr-Latn-RS" sz="1800" dirty="0"/>
              <a:t>na polje </a:t>
            </a:r>
            <a:r>
              <a:rPr lang="sr-Latn-RS" sz="1800" i="1" dirty="0">
                <a:solidFill>
                  <a:srgbClr val="00B050"/>
                </a:solidFill>
              </a:rPr>
              <a:t>Otpremi fakturu </a:t>
            </a:r>
            <a:r>
              <a:rPr lang="sr-Latn-RS" sz="1800" dirty="0"/>
              <a:t>(zaokruženo crvenom </a:t>
            </a:r>
            <a:r>
              <a:rPr lang="sr-Latn-RS" sz="1800" dirty="0" smtClean="0"/>
              <a:t>bojom na slici ispod):</a:t>
            </a:r>
          </a:p>
          <a:p>
            <a:pPr marL="0" indent="0">
              <a:buNone/>
            </a:pPr>
            <a:endParaRPr lang="sr-Latn-RS" sz="1800" dirty="0"/>
          </a:p>
          <a:p>
            <a:pPr marL="0" indent="0">
              <a:buNone/>
            </a:pPr>
            <a:endParaRPr lang="sr-Latn-RS" sz="1800" dirty="0" smtClean="0"/>
          </a:p>
          <a:p>
            <a:pPr marL="0" indent="0">
              <a:buNone/>
            </a:pPr>
            <a:endParaRPr lang="sr-Latn-RS" sz="1800" dirty="0"/>
          </a:p>
          <a:p>
            <a:pPr marL="0" indent="0">
              <a:buNone/>
            </a:pPr>
            <a:endParaRPr lang="sr-Latn-RS" sz="1800" dirty="0" smtClean="0"/>
          </a:p>
          <a:p>
            <a:pPr marL="0" indent="0">
              <a:buNone/>
            </a:pPr>
            <a:r>
              <a:rPr lang="sr-Latn-RS" sz="1800" dirty="0" smtClean="0"/>
              <a:t>Nakon prosleđivanja fakture kroz Portal ista ulazi u sistem banke u proceduru plaćanja. Praćenje plaćanja po fakturi je moguće ispratiti kroz Portal.</a:t>
            </a:r>
            <a:endParaRPr lang="sr-Latn-RS" sz="1800" b="1" dirty="0">
              <a:solidFill>
                <a:srgbClr val="00B050"/>
              </a:solidFill>
            </a:endParaRPr>
          </a:p>
          <a:p>
            <a:pPr marL="0" indent="0">
              <a:buNone/>
            </a:pPr>
            <a:r>
              <a:rPr lang="sr-Latn-RS" sz="1800" b="1" dirty="0" smtClean="0">
                <a:solidFill>
                  <a:srgbClr val="00B050"/>
                </a:solidFill>
              </a:rPr>
              <a:t>2.3</a:t>
            </a:r>
            <a:r>
              <a:rPr lang="sr-Latn-RS" sz="1800" b="1" dirty="0" smtClean="0">
                <a:solidFill>
                  <a:srgbClr val="00B050"/>
                </a:solidFill>
              </a:rPr>
              <a:t>. Ekspoziture</a:t>
            </a:r>
          </a:p>
          <a:p>
            <a:pPr marL="0" indent="0">
              <a:buNone/>
            </a:pPr>
            <a:endParaRPr lang="sr-Latn-RS" sz="1800" dirty="0" smtClean="0"/>
          </a:p>
          <a:p>
            <a:pPr marL="0" indent="0">
              <a:buNone/>
            </a:pPr>
            <a:r>
              <a:rPr lang="sr-Latn-RS" sz="1800" dirty="0" smtClean="0"/>
              <a:t>Odabirom segmenta </a:t>
            </a:r>
            <a:r>
              <a:rPr lang="sr-Latn-RS" sz="1800" dirty="0"/>
              <a:t>„Ekspoziture“ </a:t>
            </a:r>
            <a:r>
              <a:rPr lang="sr-Latn-RS" sz="1800" dirty="0" smtClean="0"/>
              <a:t>iz padajućeg menija Portala za Partnere ulazi se u spisak svih raspoloživih ekspozitura OTP Banke:</a:t>
            </a:r>
          </a:p>
          <a:p>
            <a:pPr marL="0" indent="0">
              <a:buNone/>
            </a:pPr>
            <a:endParaRPr lang="sr-Latn-RS" sz="1800" dirty="0"/>
          </a:p>
          <a:p>
            <a:pPr marL="0" indent="0">
              <a:buNone/>
            </a:pPr>
            <a:endParaRPr lang="sr-Latn-RS" sz="1800" dirty="0" smtClean="0"/>
          </a:p>
          <a:p>
            <a:pPr marL="0" indent="0">
              <a:buNone/>
            </a:pPr>
            <a:r>
              <a:rPr lang="sr-Latn-RS" sz="1800" dirty="0"/>
              <a:t>U cilju pronalaženja najbliže moguće raspoložive ekspoziture za klijenta nalazi se spisak raspoloživih ekspozitura OTP Banke na teritoriji Srbije sa svojim </a:t>
            </a:r>
            <a:r>
              <a:rPr lang="sr-Latn-RS" sz="1800" dirty="0" smtClean="0"/>
              <a:t>adresama, radnim vremenima, kao i informacijama koja od ekspozitura jeste/nije aktivna.</a:t>
            </a:r>
          </a:p>
          <a:p>
            <a:pPr marL="0" indent="0">
              <a:buNone/>
            </a:pPr>
            <a:endParaRPr lang="sr-Latn-RS" sz="1800" dirty="0"/>
          </a:p>
        </p:txBody>
      </p:sp>
      <p:pic>
        <p:nvPicPr>
          <p:cNvPr id="4" name="Picture 3"/>
          <p:cNvPicPr/>
          <p:nvPr/>
        </p:nvPicPr>
        <p:blipFill>
          <a:blip r:embed="rId2"/>
          <a:stretch>
            <a:fillRect/>
          </a:stretch>
        </p:blipFill>
        <p:spPr>
          <a:xfrm>
            <a:off x="1369118" y="1746242"/>
            <a:ext cx="5153079" cy="1148469"/>
          </a:xfrm>
          <a:prstGeom prst="rect">
            <a:avLst/>
          </a:prstGeom>
        </p:spPr>
      </p:pic>
      <p:pic>
        <p:nvPicPr>
          <p:cNvPr id="5" name="Picture 4"/>
          <p:cNvPicPr/>
          <p:nvPr/>
        </p:nvPicPr>
        <p:blipFill>
          <a:blip r:embed="rId3"/>
          <a:stretch>
            <a:fillRect/>
          </a:stretch>
        </p:blipFill>
        <p:spPr>
          <a:xfrm>
            <a:off x="1893617" y="4897694"/>
            <a:ext cx="1500798" cy="457895"/>
          </a:xfrm>
          <a:prstGeom prst="rect">
            <a:avLst/>
          </a:prstGeom>
        </p:spPr>
      </p:pic>
      <p:pic>
        <p:nvPicPr>
          <p:cNvPr id="6" name="Picture 5"/>
          <p:cNvPicPr>
            <a:picLocks noChangeAspect="1"/>
          </p:cNvPicPr>
          <p:nvPr/>
        </p:nvPicPr>
        <p:blipFill>
          <a:blip r:embed="rId4"/>
          <a:stretch>
            <a:fillRect/>
          </a:stretch>
        </p:blipFill>
        <p:spPr>
          <a:xfrm>
            <a:off x="10048875" y="7058"/>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20</a:t>
            </a:fld>
            <a:endParaRPr lang="sr-Latn-RS"/>
          </a:p>
        </p:txBody>
      </p:sp>
    </p:spTree>
    <p:extLst>
      <p:ext uri="{BB962C8B-B14F-4D97-AF65-F5344CB8AC3E}">
        <p14:creationId xmlns:p14="http://schemas.microsoft.com/office/powerpoint/2010/main" val="3288272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7076" y="425899"/>
            <a:ext cx="11355186" cy="6191032"/>
          </a:xfrm>
        </p:spPr>
        <p:txBody>
          <a:bodyPr/>
          <a:lstStyle/>
          <a:p>
            <a:pPr marL="0" indent="0">
              <a:buNone/>
            </a:pPr>
            <a:r>
              <a:rPr lang="sr-Latn-RS" sz="1800" i="1" cap="all" dirty="0">
                <a:solidFill>
                  <a:srgbClr val="00B050"/>
                </a:solidFill>
              </a:rPr>
              <a:t>PRegled LISTE </a:t>
            </a:r>
            <a:r>
              <a:rPr lang="sr-Latn-RS" sz="1800" i="1" cap="all" dirty="0" smtClean="0">
                <a:solidFill>
                  <a:srgbClr val="00B050"/>
                </a:solidFill>
              </a:rPr>
              <a:t>ekspozitura</a:t>
            </a:r>
          </a:p>
          <a:p>
            <a:pPr marL="0" indent="0">
              <a:buNone/>
            </a:pPr>
            <a:endParaRPr lang="sr-Latn-RS" sz="1800" i="1" cap="all" dirty="0">
              <a:solidFill>
                <a:srgbClr val="00B050"/>
              </a:solidFill>
            </a:endParaRPr>
          </a:p>
          <a:p>
            <a:pPr marL="0" indent="0">
              <a:buNone/>
            </a:pPr>
            <a:endParaRPr lang="sr-Latn-RS" sz="1800" i="1" cap="all" dirty="0" smtClean="0">
              <a:solidFill>
                <a:srgbClr val="00B050"/>
              </a:solidFill>
            </a:endParaRPr>
          </a:p>
          <a:p>
            <a:pPr marL="0" indent="0">
              <a:buNone/>
            </a:pPr>
            <a:endParaRPr lang="sr-Latn-RS" sz="1800" i="1" cap="all" dirty="0">
              <a:solidFill>
                <a:srgbClr val="00B050"/>
              </a:solidFill>
            </a:endParaRPr>
          </a:p>
          <a:p>
            <a:pPr marL="0" indent="0">
              <a:buNone/>
            </a:pPr>
            <a:endParaRPr lang="sr-Latn-RS" sz="1800" i="1" cap="all" dirty="0" smtClean="0">
              <a:solidFill>
                <a:srgbClr val="00B050"/>
              </a:solidFill>
            </a:endParaRPr>
          </a:p>
          <a:p>
            <a:pPr marL="0" indent="0">
              <a:buNone/>
            </a:pPr>
            <a:endParaRPr lang="sr-Latn-RS" sz="1800" i="1" cap="all" dirty="0">
              <a:solidFill>
                <a:srgbClr val="00B050"/>
              </a:solidFill>
            </a:endParaRPr>
          </a:p>
          <a:p>
            <a:pPr marL="0" indent="0">
              <a:buNone/>
            </a:pPr>
            <a:endParaRPr lang="sr-Latn-RS" sz="1800" i="1" cap="all" dirty="0" smtClean="0">
              <a:solidFill>
                <a:srgbClr val="00B050"/>
              </a:solidFill>
            </a:endParaRPr>
          </a:p>
          <a:p>
            <a:pPr marL="0" indent="0">
              <a:buNone/>
            </a:pPr>
            <a:endParaRPr lang="sr-Latn-RS" sz="1800" i="1" cap="all" dirty="0">
              <a:solidFill>
                <a:srgbClr val="00B050"/>
              </a:solidFill>
            </a:endParaRPr>
          </a:p>
          <a:p>
            <a:pPr marL="0" indent="0">
              <a:buNone/>
            </a:pPr>
            <a:endParaRPr lang="sr-Latn-RS" sz="1800" i="1" cap="all" dirty="0" smtClean="0">
              <a:solidFill>
                <a:srgbClr val="00B050"/>
              </a:solidFill>
            </a:endParaRPr>
          </a:p>
          <a:p>
            <a:pPr marL="0" indent="0">
              <a:buNone/>
            </a:pPr>
            <a:r>
              <a:rPr lang="sr-Latn-RS" sz="1800" b="1" dirty="0" smtClean="0">
                <a:solidFill>
                  <a:srgbClr val="00B050"/>
                </a:solidFill>
              </a:rPr>
              <a:t>2.3</a:t>
            </a:r>
            <a:r>
              <a:rPr lang="sr-Latn-RS" sz="1800" b="1" dirty="0">
                <a:solidFill>
                  <a:srgbClr val="00B050"/>
                </a:solidFill>
              </a:rPr>
              <a:t>. </a:t>
            </a:r>
            <a:r>
              <a:rPr lang="sr-Latn-RS" sz="1800" b="1" dirty="0" smtClean="0">
                <a:solidFill>
                  <a:srgbClr val="00B050"/>
                </a:solidFill>
              </a:rPr>
              <a:t>Proizvodi</a:t>
            </a:r>
            <a:endParaRPr lang="sr-Latn-RS" sz="1800" b="1" dirty="0">
              <a:solidFill>
                <a:srgbClr val="00B050"/>
              </a:solidFill>
            </a:endParaRPr>
          </a:p>
          <a:p>
            <a:pPr marL="0" indent="0">
              <a:buNone/>
            </a:pPr>
            <a:r>
              <a:rPr lang="sr-Latn-RS" sz="1800" dirty="0"/>
              <a:t>Odabirom segmenta </a:t>
            </a:r>
            <a:r>
              <a:rPr lang="sr-Latn-RS" sz="1800" dirty="0" smtClean="0"/>
              <a:t>„Proizvodi“ </a:t>
            </a:r>
            <a:r>
              <a:rPr lang="sr-Latn-RS" sz="1800" dirty="0"/>
              <a:t>iz padajućeg menija Portala za Partnere ulazi se u spisak svih </a:t>
            </a:r>
            <a:r>
              <a:rPr lang="sr-Latn-RS" sz="1800" dirty="0" smtClean="0"/>
              <a:t>raspoloživih proizvoda:</a:t>
            </a:r>
          </a:p>
          <a:p>
            <a:pPr marL="0" indent="0">
              <a:buNone/>
            </a:pPr>
            <a:endParaRPr lang="sr-Latn-RS" sz="1800" dirty="0"/>
          </a:p>
          <a:p>
            <a:pPr marL="0" indent="0">
              <a:buNone/>
            </a:pPr>
            <a:r>
              <a:rPr lang="sr-Latn-RS" sz="1800" dirty="0"/>
              <a:t>Nalazi se lista raspoloživih proizvoda OTP Banke za koje </a:t>
            </a:r>
            <a:r>
              <a:rPr lang="sr-Latn-RS" sz="1800" dirty="0" smtClean="0"/>
              <a:t>					            	             klijenti </a:t>
            </a:r>
            <a:r>
              <a:rPr lang="sr-Latn-RS" sz="1800" dirty="0"/>
              <a:t>mogu aplicirati, kao i vreme trajanja preporuke </a:t>
            </a:r>
            <a:r>
              <a:rPr lang="sr-Latn-RS" sz="1800" dirty="0" smtClean="0"/>
              <a:t>						                  od </a:t>
            </a:r>
            <a:r>
              <a:rPr lang="sr-Latn-RS" sz="1800" dirty="0"/>
              <a:t>datuma prosleđivanja klijenta.</a:t>
            </a:r>
          </a:p>
          <a:p>
            <a:pPr marL="0" indent="0">
              <a:buNone/>
            </a:pPr>
            <a:endParaRPr lang="sr-Latn-RS" sz="1800" dirty="0" smtClean="0"/>
          </a:p>
          <a:p>
            <a:pPr marL="0" indent="0">
              <a:buNone/>
            </a:pPr>
            <a:endParaRPr lang="sr-Latn-RS" sz="1800" dirty="0"/>
          </a:p>
          <a:p>
            <a:pPr marL="0" indent="0">
              <a:buNone/>
            </a:pPr>
            <a:endParaRPr lang="sr-Latn-RS" dirty="0"/>
          </a:p>
        </p:txBody>
      </p:sp>
      <p:pic>
        <p:nvPicPr>
          <p:cNvPr id="4" name="Picture 3"/>
          <p:cNvPicPr/>
          <p:nvPr/>
        </p:nvPicPr>
        <p:blipFill>
          <a:blip r:embed="rId2"/>
          <a:stretch>
            <a:fillRect/>
          </a:stretch>
        </p:blipFill>
        <p:spPr>
          <a:xfrm>
            <a:off x="959961" y="851875"/>
            <a:ext cx="5224708" cy="2778592"/>
          </a:xfrm>
          <a:prstGeom prst="rect">
            <a:avLst/>
          </a:prstGeom>
        </p:spPr>
      </p:pic>
      <p:pic>
        <p:nvPicPr>
          <p:cNvPr id="5" name="Picture 4"/>
          <p:cNvPicPr/>
          <p:nvPr/>
        </p:nvPicPr>
        <p:blipFill>
          <a:blip r:embed="rId3"/>
          <a:stretch>
            <a:fillRect/>
          </a:stretch>
        </p:blipFill>
        <p:spPr>
          <a:xfrm>
            <a:off x="2342134" y="4451701"/>
            <a:ext cx="1302918" cy="486949"/>
          </a:xfrm>
          <a:prstGeom prst="rect">
            <a:avLst/>
          </a:prstGeom>
        </p:spPr>
      </p:pic>
      <p:pic>
        <p:nvPicPr>
          <p:cNvPr id="6" name="Picture 5"/>
          <p:cNvPicPr/>
          <p:nvPr/>
        </p:nvPicPr>
        <p:blipFill>
          <a:blip r:embed="rId4"/>
          <a:stretch>
            <a:fillRect/>
          </a:stretch>
        </p:blipFill>
        <p:spPr>
          <a:xfrm>
            <a:off x="6540260" y="5025998"/>
            <a:ext cx="4432540" cy="1042293"/>
          </a:xfrm>
          <a:prstGeom prst="rect">
            <a:avLst/>
          </a:prstGeom>
        </p:spPr>
      </p:pic>
      <p:pic>
        <p:nvPicPr>
          <p:cNvPr id="7" name="Picture 6"/>
          <p:cNvPicPr>
            <a:picLocks noChangeAspect="1"/>
          </p:cNvPicPr>
          <p:nvPr/>
        </p:nvPicPr>
        <p:blipFill>
          <a:blip r:embed="rId5"/>
          <a:stretch>
            <a:fillRect/>
          </a:stretch>
        </p:blipFill>
        <p:spPr>
          <a:xfrm>
            <a:off x="10048875" y="1589"/>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21</a:t>
            </a:fld>
            <a:endParaRPr lang="sr-Latn-RS"/>
          </a:p>
        </p:txBody>
      </p:sp>
    </p:spTree>
    <p:extLst>
      <p:ext uri="{BB962C8B-B14F-4D97-AF65-F5344CB8AC3E}">
        <p14:creationId xmlns:p14="http://schemas.microsoft.com/office/powerpoint/2010/main" val="3931248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263" y="638355"/>
            <a:ext cx="11330246" cy="5912074"/>
          </a:xfrm>
        </p:spPr>
        <p:txBody>
          <a:bodyPr>
            <a:normAutofit/>
          </a:bodyPr>
          <a:lstStyle/>
          <a:p>
            <a:pPr marL="0" indent="0">
              <a:buNone/>
            </a:pPr>
            <a:r>
              <a:rPr lang="sr-Latn-RS" sz="1800" b="1" dirty="0" smtClean="0">
                <a:solidFill>
                  <a:srgbClr val="00B050"/>
                </a:solidFill>
              </a:rPr>
              <a:t>2.4. Agenti</a:t>
            </a:r>
            <a:endParaRPr lang="sr-Latn-RS" dirty="0" smtClean="0"/>
          </a:p>
          <a:p>
            <a:pPr marL="0" indent="0">
              <a:buNone/>
            </a:pPr>
            <a:r>
              <a:rPr lang="sr-Latn-RS" sz="1800" dirty="0" smtClean="0"/>
              <a:t>Portalu za Partnere </a:t>
            </a:r>
            <a:r>
              <a:rPr lang="sr-Latn-RS" sz="1800" dirty="0"/>
              <a:t>pored </a:t>
            </a:r>
            <a:r>
              <a:rPr lang="sr-Latn-RS" sz="1800" dirty="0" smtClean="0"/>
              <a:t>partnera mogu </a:t>
            </a:r>
            <a:r>
              <a:rPr lang="sr-Latn-RS" sz="1800" dirty="0"/>
              <a:t>pristupati </a:t>
            </a:r>
            <a:r>
              <a:rPr lang="sr-Latn-RS" sz="1800" dirty="0" smtClean="0"/>
              <a:t>i </a:t>
            </a:r>
            <a:r>
              <a:rPr lang="sr-Latn-RS" sz="1800" dirty="0"/>
              <a:t>agenti </a:t>
            </a:r>
            <a:r>
              <a:rPr lang="sr-Latn-RS" sz="1800" dirty="0" smtClean="0"/>
              <a:t>partnera za </a:t>
            </a:r>
            <a:r>
              <a:rPr lang="sr-Latn-RS" sz="1800" dirty="0"/>
              <a:t>koje je kreiran </a:t>
            </a:r>
            <a:r>
              <a:rPr lang="sr-Latn-RS" sz="1800" dirty="0" smtClean="0"/>
              <a:t>profil, </a:t>
            </a:r>
            <a:r>
              <a:rPr lang="sr-Latn-RS" sz="1800" dirty="0"/>
              <a:t>tj, agenti koje je partner opunomoćio da unose preporuke. Agenti su povezani sa partnerom i njihovi realizovani lidovi će biti pripisani i obračunati njihovom partneru. </a:t>
            </a:r>
            <a:r>
              <a:rPr lang="sr-Latn-RS" sz="1800" dirty="0" smtClean="0"/>
              <a:t>Mogu </a:t>
            </a:r>
            <a:r>
              <a:rPr lang="sr-Latn-RS" sz="1800" dirty="0" smtClean="0"/>
              <a:t>zakazivati sastanke za unete preporuke nakon što </a:t>
            </a:r>
            <a:r>
              <a:rPr lang="sr-Latn-RS" sz="1800" dirty="0" smtClean="0"/>
              <a:t>iste </a:t>
            </a:r>
            <a:r>
              <a:rPr lang="sr-Latn-RS" sz="1800" dirty="0" smtClean="0"/>
              <a:t>prosledi u sistem Banke.</a:t>
            </a:r>
            <a:endParaRPr lang="sr-Latn-RS" sz="1800" dirty="0"/>
          </a:p>
          <a:p>
            <a:pPr marL="0" indent="0">
              <a:buNone/>
            </a:pPr>
            <a:r>
              <a:rPr lang="sr-Latn-RS" sz="1800" dirty="0"/>
              <a:t>Agenti su uneti u Portal od strane partnera ili administratora. U slučaju da je agenta u Portal uneo partner tom prilikom se oni automatski vežu za prijavljenog partnera. Takođe, agente u sistem može uneti i administrator i tom prilikom administrator bira za kojeg partnera će agent biti vezan.</a:t>
            </a:r>
          </a:p>
          <a:p>
            <a:pPr marL="0" indent="0">
              <a:buNone/>
            </a:pPr>
            <a:r>
              <a:rPr lang="sr-Latn-RS" sz="1800" dirty="0"/>
              <a:t>Nakon kreiranja agenta, neophodno je </a:t>
            </a:r>
            <a:r>
              <a:rPr lang="sr-Latn-RS" sz="1800" dirty="0" smtClean="0"/>
              <a:t>da administrator izvrši verifikaciju </a:t>
            </a:r>
            <a:r>
              <a:rPr lang="sr-Latn-RS" sz="1800" dirty="0"/>
              <a:t>kako </a:t>
            </a:r>
            <a:r>
              <a:rPr lang="sr-Latn-RS" sz="1800" dirty="0" smtClean="0"/>
              <a:t>bi postao aktivan </a:t>
            </a:r>
            <a:r>
              <a:rPr lang="sr-Latn-RS" sz="1800" dirty="0"/>
              <a:t>na </a:t>
            </a:r>
            <a:r>
              <a:rPr lang="sr-Latn-RS" sz="1800" dirty="0" smtClean="0"/>
              <a:t>Portalu za Partnere i imao kreiran nalog sa koga može unositi i pratiti svoje preporuke.</a:t>
            </a:r>
          </a:p>
          <a:p>
            <a:pPr marL="0" indent="0">
              <a:buNone/>
            </a:pPr>
            <a:r>
              <a:rPr lang="sr-Latn-RS" sz="1800" dirty="0"/>
              <a:t>Partner ima uvid u spisak </a:t>
            </a:r>
            <a:r>
              <a:rPr lang="sr-Latn-RS" sz="1800" dirty="0" smtClean="0"/>
              <a:t>svih svojih </a:t>
            </a:r>
            <a:r>
              <a:rPr lang="sr-Latn-RS" sz="1800" dirty="0"/>
              <a:t>agenata i njihovih osnovnih podataka:</a:t>
            </a:r>
          </a:p>
          <a:p>
            <a:pPr marL="0" indent="0">
              <a:buNone/>
            </a:pPr>
            <a:endParaRPr lang="sr-Latn-RS" sz="1800" dirty="0"/>
          </a:p>
          <a:p>
            <a:pPr marL="0" indent="0">
              <a:buNone/>
            </a:pPr>
            <a:endParaRPr lang="sr-Latn-RS" dirty="0"/>
          </a:p>
        </p:txBody>
      </p:sp>
      <p:pic>
        <p:nvPicPr>
          <p:cNvPr id="4" name="Picture 3"/>
          <p:cNvPicPr/>
          <p:nvPr/>
        </p:nvPicPr>
        <p:blipFill>
          <a:blip r:embed="rId2"/>
          <a:stretch>
            <a:fillRect/>
          </a:stretch>
        </p:blipFill>
        <p:spPr>
          <a:xfrm>
            <a:off x="980536" y="4058761"/>
            <a:ext cx="4272609" cy="1782332"/>
          </a:xfrm>
          <a:prstGeom prst="rect">
            <a:avLst/>
          </a:prstGeom>
        </p:spPr>
      </p:pic>
      <p:pic>
        <p:nvPicPr>
          <p:cNvPr id="5" name="Picture 4"/>
          <p:cNvPicPr>
            <a:picLocks noChangeAspect="1"/>
          </p:cNvPicPr>
          <p:nvPr/>
        </p:nvPicPr>
        <p:blipFill>
          <a:blip r:embed="rId3"/>
          <a:stretch>
            <a:fillRect/>
          </a:stretch>
        </p:blipFill>
        <p:spPr>
          <a:xfrm>
            <a:off x="10048875"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22</a:t>
            </a:fld>
            <a:endParaRPr lang="sr-Latn-RS"/>
          </a:p>
        </p:txBody>
      </p:sp>
    </p:spTree>
    <p:extLst>
      <p:ext uri="{BB962C8B-B14F-4D97-AF65-F5344CB8AC3E}">
        <p14:creationId xmlns:p14="http://schemas.microsoft.com/office/powerpoint/2010/main" val="3555838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887" y="349136"/>
            <a:ext cx="11338559" cy="6168042"/>
          </a:xfrm>
        </p:spPr>
        <p:txBody>
          <a:bodyPr>
            <a:normAutofit/>
          </a:bodyPr>
          <a:lstStyle/>
          <a:p>
            <a:pPr>
              <a:buFontTx/>
              <a:buChar char="-"/>
            </a:pPr>
            <a:r>
              <a:rPr lang="sr-Latn-RS" sz="1800" b="1" i="1" dirty="0" smtClean="0">
                <a:solidFill>
                  <a:srgbClr val="00B050"/>
                </a:solidFill>
              </a:rPr>
              <a:t>kreiranje novog agenta –</a:t>
            </a:r>
          </a:p>
          <a:p>
            <a:pPr marL="0" indent="0">
              <a:buNone/>
            </a:pPr>
            <a:endParaRPr lang="sr-Latn-RS" sz="1800" b="1" i="1" dirty="0">
              <a:solidFill>
                <a:srgbClr val="00B050"/>
              </a:solidFill>
            </a:endParaRPr>
          </a:p>
          <a:p>
            <a:pPr marL="0" indent="0">
              <a:buNone/>
            </a:pPr>
            <a:r>
              <a:rPr lang="sr-Latn-RS" sz="1800" dirty="0"/>
              <a:t>Prilikom unosa agenta neophodno je popuniti formu </a:t>
            </a:r>
            <a:r>
              <a:rPr lang="sr-Latn-RS" sz="1800" dirty="0" smtClean="0"/>
              <a:t>						                  sa </a:t>
            </a:r>
            <a:r>
              <a:rPr lang="sr-Latn-RS" sz="1800" dirty="0"/>
              <a:t>osnovnim podacima agenta </a:t>
            </a:r>
            <a:r>
              <a:rPr lang="sr-Latn-RS" sz="1800" dirty="0" smtClean="0"/>
              <a:t>(Naziv, Mesto, Broj </a:t>
            </a:r>
            <a:r>
              <a:rPr lang="sr-Latn-RS" sz="1800" dirty="0"/>
              <a:t>telefona</a:t>
            </a:r>
            <a:r>
              <a:rPr lang="sr-Latn-RS" sz="1800" dirty="0" smtClean="0"/>
              <a:t>,							 </a:t>
            </a:r>
            <a:r>
              <a:rPr lang="sr-Latn-RS" sz="1800" dirty="0"/>
              <a:t>e-mail </a:t>
            </a:r>
            <a:r>
              <a:rPr lang="sr-Latn-RS" sz="1800" dirty="0" smtClean="0"/>
              <a:t>adresa i Kontakt osoba). Nakon što</a:t>
            </a:r>
            <a:r>
              <a:rPr lang="sr-Latn-RS" sz="1800" dirty="0"/>
              <a:t> </a:t>
            </a:r>
            <a:r>
              <a:rPr lang="sr-Latn-RS" sz="1800" dirty="0" smtClean="0"/>
              <a:t>se popuni forma 						                  za dodavanje agenta neophodno je kliknuti na polje Prihvati						    i nakon toga poslati e-mail na	 </a:t>
            </a:r>
            <a:r>
              <a:rPr lang="sr-Latn-RS" sz="1800" dirty="0" smtClean="0">
                <a:hlinkClick r:id="rId2"/>
              </a:rPr>
              <a:t>partners@otpbanka.rs</a:t>
            </a:r>
            <a:r>
              <a:rPr lang="sr-Latn-RS" sz="1800" dirty="0" smtClean="0"/>
              <a:t> da je 						          kreiran novi agnet kome treba kreirati nalog na Portalu za 						      Partnere. </a:t>
            </a:r>
          </a:p>
          <a:p>
            <a:pPr marL="0" indent="0">
              <a:buNone/>
            </a:pPr>
            <a:endParaRPr lang="sr-Latn-RS" sz="1800" dirty="0"/>
          </a:p>
          <a:p>
            <a:pPr marL="0" indent="0">
              <a:buNone/>
            </a:pPr>
            <a:r>
              <a:rPr lang="sr-Latn-RS" sz="1800" dirty="0" smtClean="0"/>
              <a:t>Nakon što administrator verifikuje agenta, </a:t>
            </a:r>
            <a:r>
              <a:rPr lang="sr-Latn-RS" sz="1800" dirty="0"/>
              <a:t>agentu </a:t>
            </a:r>
            <a:r>
              <a:rPr lang="sr-Latn-RS" sz="1800" dirty="0" smtClean="0"/>
              <a:t>na dostavljenu (unetu) </a:t>
            </a:r>
            <a:r>
              <a:rPr lang="sr-Latn-RS" sz="1800" dirty="0"/>
              <a:t>e-mail adresu </a:t>
            </a:r>
            <a:r>
              <a:rPr lang="sr-Latn-RS" sz="1800" dirty="0" smtClean="0"/>
              <a:t>pristiže </a:t>
            </a:r>
            <a:r>
              <a:rPr lang="sr-Latn-RS" sz="1800" dirty="0"/>
              <a:t>mail </a:t>
            </a:r>
            <a:r>
              <a:rPr lang="sr-Latn-RS" sz="1800" dirty="0" smtClean="0"/>
              <a:t>sa linkom preko koga se pristupa Portalu za Partnere, korisničkim imenom i inicijalnom </a:t>
            </a:r>
            <a:r>
              <a:rPr lang="sr-Latn-RS" sz="1800" dirty="0"/>
              <a:t>lozinkom kojom se agent može logovati na </a:t>
            </a:r>
            <a:r>
              <a:rPr lang="sr-Latn-RS" sz="1800" dirty="0" smtClean="0"/>
              <a:t>Portal za Partnere.</a:t>
            </a:r>
          </a:p>
          <a:p>
            <a:pPr marL="0" indent="0">
              <a:buNone/>
            </a:pPr>
            <a:endParaRPr lang="sr-Latn-CS" sz="1800" dirty="0" smtClean="0"/>
          </a:p>
          <a:p>
            <a:pPr marL="0" indent="0">
              <a:buNone/>
            </a:pPr>
            <a:r>
              <a:rPr lang="sr-Latn-CS" sz="1800" dirty="0" smtClean="0"/>
              <a:t>Agenti imaju uvid u sve svoje preporuke koje su takođe ažurirane na 30 min s tim što je agentima za razliku od partnera sužena količina informacija. </a:t>
            </a:r>
            <a:endParaRPr lang="sr-Latn-CS" sz="1800" dirty="0"/>
          </a:p>
          <a:p>
            <a:pPr marL="0" indent="0">
              <a:buNone/>
            </a:pPr>
            <a:endParaRPr lang="sr-Latn-RS" sz="1800" dirty="0" smtClean="0"/>
          </a:p>
          <a:p>
            <a:pPr marL="0" indent="0">
              <a:buNone/>
            </a:pPr>
            <a:endParaRPr lang="sr-Latn-RS" sz="1800" dirty="0"/>
          </a:p>
          <a:p>
            <a:pPr marL="0" indent="0">
              <a:buNone/>
            </a:pPr>
            <a:endParaRPr lang="sr-Latn-RS" sz="1800" dirty="0"/>
          </a:p>
          <a:p>
            <a:pPr marL="0" indent="0">
              <a:buNone/>
            </a:pPr>
            <a:endParaRPr lang="sr-Latn-RS" sz="1800" dirty="0"/>
          </a:p>
        </p:txBody>
      </p:sp>
      <p:pic>
        <p:nvPicPr>
          <p:cNvPr id="4" name="Picture 3"/>
          <p:cNvPicPr/>
          <p:nvPr/>
        </p:nvPicPr>
        <p:blipFill>
          <a:blip r:embed="rId3"/>
          <a:stretch>
            <a:fillRect/>
          </a:stretch>
        </p:blipFill>
        <p:spPr>
          <a:xfrm>
            <a:off x="6553001" y="1141755"/>
            <a:ext cx="4411485" cy="1817576"/>
          </a:xfrm>
          <a:prstGeom prst="rect">
            <a:avLst/>
          </a:prstGeom>
        </p:spPr>
      </p:pic>
      <p:pic>
        <p:nvPicPr>
          <p:cNvPr id="5" name="Picture 4"/>
          <p:cNvPicPr>
            <a:picLocks noChangeAspect="1"/>
          </p:cNvPicPr>
          <p:nvPr/>
        </p:nvPicPr>
        <p:blipFill>
          <a:blip r:embed="rId4"/>
          <a:stretch>
            <a:fillRect/>
          </a:stretch>
        </p:blipFill>
        <p:spPr>
          <a:xfrm>
            <a:off x="10048875"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23</a:t>
            </a:fld>
            <a:endParaRPr lang="sr-Latn-RS"/>
          </a:p>
        </p:txBody>
      </p:sp>
    </p:spTree>
    <p:extLst>
      <p:ext uri="{BB962C8B-B14F-4D97-AF65-F5344CB8AC3E}">
        <p14:creationId xmlns:p14="http://schemas.microsoft.com/office/powerpoint/2010/main" val="2333056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0485"/>
            <a:ext cx="10515600" cy="5816478"/>
          </a:xfrm>
        </p:spPr>
        <p:txBody>
          <a:bodyPr/>
          <a:lstStyle/>
          <a:p>
            <a:pPr marL="0" indent="0">
              <a:buNone/>
            </a:pPr>
            <a:r>
              <a:rPr lang="sr-Latn-CS" sz="2400" dirty="0" smtClean="0">
                <a:solidFill>
                  <a:srgbClr val="00B050"/>
                </a:solidFill>
              </a:rPr>
              <a:t>3. PRIKAZ NA MOBILNOM TELEFONU</a:t>
            </a:r>
          </a:p>
          <a:p>
            <a:pPr marL="0" indent="0">
              <a:buNone/>
            </a:pPr>
            <a:endParaRPr lang="sr-Latn-CS" sz="1800" dirty="0" smtClean="0"/>
          </a:p>
          <a:p>
            <a:pPr marL="0" indent="0">
              <a:buNone/>
            </a:pPr>
            <a:r>
              <a:rPr lang="sr-Latn-CS" sz="1800" dirty="0" smtClean="0"/>
              <a:t>Portalu za Partnere je moguće pristupiti i sa </a:t>
            </a:r>
            <a:r>
              <a:rPr lang="sr-Latn-CS" sz="1800" dirty="0"/>
              <a:t>mobilnog </a:t>
            </a:r>
            <a:r>
              <a:rPr lang="sr-Latn-CS" sz="1800" dirty="0" smtClean="0"/>
              <a:t>telefona, aplikacija </a:t>
            </a:r>
            <a:r>
              <a:rPr lang="sr-Latn-CS" sz="1800" dirty="0"/>
              <a:t>je potpuno prilagođena i radu na </a:t>
            </a:r>
            <a:r>
              <a:rPr lang="sr-Latn-CS" sz="1800" dirty="0" smtClean="0"/>
              <a:t>telefonu, s tim da  </a:t>
            </a:r>
            <a:r>
              <a:rPr lang="sr-Latn-CS" sz="1800" dirty="0"/>
              <a:t>ukoliko se aplikacija pokreće na telefonu forma za pregled u listi prikazuje samo nekoliko </a:t>
            </a:r>
            <a:r>
              <a:rPr lang="sr-Latn-CS" sz="1800" dirty="0" smtClean="0"/>
              <a:t>podataka, da bi se klikom na istu otvorio čitav set informacija za svaki segment iz padajućeg menija:</a:t>
            </a:r>
          </a:p>
          <a:p>
            <a:pPr marL="0" indent="0">
              <a:buNone/>
            </a:pPr>
            <a:endParaRPr lang="sr-Latn-CS" sz="1800" dirty="0" smtClean="0"/>
          </a:p>
          <a:p>
            <a:pPr marL="0" indent="0">
              <a:buNone/>
            </a:pPr>
            <a:endParaRPr lang="sr-Latn-CS" sz="1800" dirty="0"/>
          </a:p>
        </p:txBody>
      </p:sp>
      <p:sp>
        <p:nvSpPr>
          <p:cNvPr id="4" name="Slide Number Placeholder 3"/>
          <p:cNvSpPr>
            <a:spLocks noGrp="1"/>
          </p:cNvSpPr>
          <p:nvPr>
            <p:ph type="sldNum" sz="quarter" idx="12"/>
          </p:nvPr>
        </p:nvSpPr>
        <p:spPr/>
        <p:txBody>
          <a:bodyPr/>
          <a:lstStyle/>
          <a:p>
            <a:fld id="{DFE36E4E-5BD7-4BE1-B3E5-D6ED3A110EE3}" type="slidenum">
              <a:rPr lang="sr-Latn-RS" smtClean="0"/>
              <a:t>24</a:t>
            </a:fld>
            <a:endParaRPr lang="sr-Latn-RS"/>
          </a:p>
        </p:txBody>
      </p:sp>
      <p:pic>
        <p:nvPicPr>
          <p:cNvPr id="6" name="Picture 5"/>
          <p:cNvPicPr>
            <a:picLocks noChangeAspect="1"/>
          </p:cNvPicPr>
          <p:nvPr/>
        </p:nvPicPr>
        <p:blipFill>
          <a:blip r:embed="rId2"/>
          <a:stretch>
            <a:fillRect/>
          </a:stretch>
        </p:blipFill>
        <p:spPr>
          <a:xfrm>
            <a:off x="4094701" y="2270881"/>
            <a:ext cx="2123219" cy="504825"/>
          </a:xfrm>
          <a:prstGeom prst="rect">
            <a:avLst/>
          </a:prstGeom>
        </p:spPr>
      </p:pic>
      <p:pic>
        <p:nvPicPr>
          <p:cNvPr id="8" name="Picture 7"/>
          <p:cNvPicPr>
            <a:picLocks noChangeAspect="1"/>
          </p:cNvPicPr>
          <p:nvPr/>
        </p:nvPicPr>
        <p:blipFill>
          <a:blip r:embed="rId3"/>
          <a:stretch>
            <a:fillRect/>
          </a:stretch>
        </p:blipFill>
        <p:spPr>
          <a:xfrm>
            <a:off x="4118407" y="2775706"/>
            <a:ext cx="2099513" cy="2008589"/>
          </a:xfrm>
          <a:prstGeom prst="rect">
            <a:avLst/>
          </a:prstGeom>
        </p:spPr>
      </p:pic>
      <p:pic>
        <p:nvPicPr>
          <p:cNvPr id="9" name="Picture 8"/>
          <p:cNvPicPr/>
          <p:nvPr/>
        </p:nvPicPr>
        <p:blipFill rotWithShape="1">
          <a:blip r:embed="rId4"/>
          <a:srcRect b="3673"/>
          <a:stretch/>
        </p:blipFill>
        <p:spPr bwMode="auto">
          <a:xfrm>
            <a:off x="7074334" y="2158599"/>
            <a:ext cx="1708688" cy="3101120"/>
          </a:xfrm>
          <a:prstGeom prst="rect">
            <a:avLst/>
          </a:prstGeom>
          <a:ln>
            <a:noFill/>
          </a:ln>
          <a:extLst>
            <a:ext uri="{53640926-AAD7-44D8-BBD7-CCE9431645EC}">
              <a14:shadowObscured xmlns:a14="http://schemas.microsoft.com/office/drawing/2010/main"/>
            </a:ext>
          </a:extLst>
        </p:spPr>
      </p:pic>
      <p:pic>
        <p:nvPicPr>
          <p:cNvPr id="10" name="Picture 9"/>
          <p:cNvPicPr/>
          <p:nvPr/>
        </p:nvPicPr>
        <p:blipFill>
          <a:blip r:embed="rId5"/>
          <a:stretch>
            <a:fillRect/>
          </a:stretch>
        </p:blipFill>
        <p:spPr>
          <a:xfrm>
            <a:off x="7109186" y="5175520"/>
            <a:ext cx="1673836" cy="1361928"/>
          </a:xfrm>
          <a:prstGeom prst="rect">
            <a:avLst/>
          </a:prstGeom>
        </p:spPr>
      </p:pic>
      <p:pic>
        <p:nvPicPr>
          <p:cNvPr id="11" name="Picture 10"/>
          <p:cNvPicPr>
            <a:picLocks noChangeAspect="1"/>
          </p:cNvPicPr>
          <p:nvPr/>
        </p:nvPicPr>
        <p:blipFill>
          <a:blip r:embed="rId6"/>
          <a:stretch>
            <a:fillRect/>
          </a:stretch>
        </p:blipFill>
        <p:spPr>
          <a:xfrm>
            <a:off x="8960508" y="0"/>
            <a:ext cx="2143125" cy="733425"/>
          </a:xfrm>
          <a:prstGeom prst="rect">
            <a:avLst/>
          </a:prstGeom>
        </p:spPr>
      </p:pic>
      <p:pic>
        <p:nvPicPr>
          <p:cNvPr id="12" name="Picture 11"/>
          <p:cNvPicPr>
            <a:picLocks noChangeAspect="1"/>
          </p:cNvPicPr>
          <p:nvPr/>
        </p:nvPicPr>
        <p:blipFill>
          <a:blip r:embed="rId7"/>
          <a:stretch>
            <a:fillRect/>
          </a:stretch>
        </p:blipFill>
        <p:spPr>
          <a:xfrm>
            <a:off x="1138200" y="2270881"/>
            <a:ext cx="2100087" cy="3481526"/>
          </a:xfrm>
          <a:prstGeom prst="rect">
            <a:avLst/>
          </a:prstGeom>
        </p:spPr>
      </p:pic>
    </p:spTree>
    <p:extLst>
      <p:ext uri="{BB962C8B-B14F-4D97-AF65-F5344CB8AC3E}">
        <p14:creationId xmlns:p14="http://schemas.microsoft.com/office/powerpoint/2010/main" val="35361745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2888</TotalTime>
  <Words>3451</Words>
  <Application>Microsoft Office PowerPoint</Application>
  <PresentationFormat>Widescreen</PresentationFormat>
  <Paragraphs>299</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Wingdings</vt:lpstr>
      <vt:lpstr>Office Theme</vt:lpstr>
      <vt:lpstr>PORTAL ZA PARTNERE </vt:lpstr>
      <vt:lpstr>Sadržaj</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PORTAL ZA PARTNERE</dc:title>
  <dc:creator>Jelena Nijemčević</dc:creator>
  <cp:lastModifiedBy>Jelena Nijemčević</cp:lastModifiedBy>
  <cp:revision>169</cp:revision>
  <dcterms:created xsi:type="dcterms:W3CDTF">2023-01-10T11:00:42Z</dcterms:created>
  <dcterms:modified xsi:type="dcterms:W3CDTF">2023-02-10T13:12:23Z</dcterms:modified>
</cp:coreProperties>
</file>