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88" r:id="rId3"/>
    <p:sldId id="257" r:id="rId4"/>
    <p:sldId id="259" r:id="rId5"/>
    <p:sldId id="260" r:id="rId6"/>
    <p:sldId id="261" r:id="rId7"/>
    <p:sldId id="262" r:id="rId8"/>
    <p:sldId id="263" r:id="rId9"/>
    <p:sldId id="264" r:id="rId10"/>
    <p:sldId id="265" r:id="rId11"/>
    <p:sldId id="266" r:id="rId12"/>
    <p:sldId id="268" r:id="rId13"/>
    <p:sldId id="269" r:id="rId14"/>
    <p:sldId id="270" r:id="rId15"/>
    <p:sldId id="287" r:id="rId16"/>
    <p:sldId id="271" r:id="rId17"/>
    <p:sldId id="275" r:id="rId18"/>
    <p:sldId id="276" r:id="rId19"/>
    <p:sldId id="289" r:id="rId20"/>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95" autoAdjust="0"/>
  </p:normalViewPr>
  <p:slideViewPr>
    <p:cSldViewPr snapToGrid="0">
      <p:cViewPr varScale="1">
        <p:scale>
          <a:sx n="115" d="100"/>
          <a:sy n="115" d="100"/>
        </p:scale>
        <p:origin x="3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FC7C49-5489-4ACA-8AED-5EE45C3D3753}" type="datetimeFigureOut">
              <a:rPr lang="sr-Latn-RS" smtClean="0"/>
              <a:t>10.02.2023</a:t>
            </a:fld>
            <a:endParaRPr lang="sr-Latn-R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r-Latn-R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63C913-5C10-4922-8973-2045E742902F}" type="slidenum">
              <a:rPr lang="sr-Latn-RS" smtClean="0"/>
              <a:t>‹#›</a:t>
            </a:fld>
            <a:endParaRPr lang="sr-Latn-RS"/>
          </a:p>
        </p:txBody>
      </p:sp>
    </p:spTree>
    <p:extLst>
      <p:ext uri="{BB962C8B-B14F-4D97-AF65-F5344CB8AC3E}">
        <p14:creationId xmlns:p14="http://schemas.microsoft.com/office/powerpoint/2010/main" val="12313431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C38000-CD92-42A2-BF9B-501C8030A5E1}" type="datetimeFigureOut">
              <a:rPr lang="sr-Latn-RS" smtClean="0"/>
              <a:t>10.02.2023</a:t>
            </a:fld>
            <a:endParaRPr lang="sr-Latn-R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r-Latn-R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r-Latn-R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FD8A5D-A211-4A14-AED9-CF74F215E40E}" type="slidenum">
              <a:rPr lang="sr-Latn-RS" smtClean="0"/>
              <a:t>‹#›</a:t>
            </a:fld>
            <a:endParaRPr lang="sr-Latn-RS"/>
          </a:p>
        </p:txBody>
      </p:sp>
    </p:spTree>
    <p:extLst>
      <p:ext uri="{BB962C8B-B14F-4D97-AF65-F5344CB8AC3E}">
        <p14:creationId xmlns:p14="http://schemas.microsoft.com/office/powerpoint/2010/main" val="368053129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a:p>
        </p:txBody>
      </p:sp>
      <p:sp>
        <p:nvSpPr>
          <p:cNvPr id="4" name="Slide Number Placeholder 3"/>
          <p:cNvSpPr>
            <a:spLocks noGrp="1"/>
          </p:cNvSpPr>
          <p:nvPr>
            <p:ph type="sldNum" sz="quarter" idx="10"/>
          </p:nvPr>
        </p:nvSpPr>
        <p:spPr/>
        <p:txBody>
          <a:bodyPr/>
          <a:lstStyle/>
          <a:p>
            <a:fld id="{A5FD8A5D-A211-4A14-AED9-CF74F215E40E}" type="slidenum">
              <a:rPr lang="sr-Latn-RS" smtClean="0"/>
              <a:t>1</a:t>
            </a:fld>
            <a:endParaRPr lang="sr-Latn-RS"/>
          </a:p>
        </p:txBody>
      </p:sp>
    </p:spTree>
    <p:extLst>
      <p:ext uri="{BB962C8B-B14F-4D97-AF65-F5344CB8AC3E}">
        <p14:creationId xmlns:p14="http://schemas.microsoft.com/office/powerpoint/2010/main" val="2651440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sr-Latn-R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sr-Latn-RS"/>
          </a:p>
        </p:txBody>
      </p:sp>
      <p:sp>
        <p:nvSpPr>
          <p:cNvPr id="4" name="Date Placeholder 3"/>
          <p:cNvSpPr>
            <a:spLocks noGrp="1"/>
          </p:cNvSpPr>
          <p:nvPr>
            <p:ph type="dt" sz="half" idx="10"/>
          </p:nvPr>
        </p:nvSpPr>
        <p:spPr/>
        <p:txBody>
          <a:bodyPr/>
          <a:lstStyle/>
          <a:p>
            <a:fld id="{2D2DD720-106D-4294-9C9F-D401CE3067E4}"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11286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7E9123F4-B3C1-4950-9C80-298B6A30A40E}"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952832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sr-Latn-R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4AFF24-31B1-4F6A-95ED-2B7105197334}"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1397965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Date Placeholder 4"/>
          <p:cNvSpPr>
            <a:spLocks noGrp="1"/>
          </p:cNvSpPr>
          <p:nvPr>
            <p:ph type="dt" sz="half" idx="10"/>
          </p:nvPr>
        </p:nvSpPr>
        <p:spPr/>
        <p:txBody>
          <a:bodyPr/>
          <a:lstStyle/>
          <a:p>
            <a:fld id="{BAFF121C-4086-4786-B0F1-DBB4D4447A0E}" type="datetime1">
              <a:rPr lang="sr-Latn-RS" smtClean="0"/>
              <a:t>10.02.2023</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122098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sr-Latn-R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7" name="Date Placeholder 6"/>
          <p:cNvSpPr>
            <a:spLocks noGrp="1"/>
          </p:cNvSpPr>
          <p:nvPr>
            <p:ph type="dt" sz="half" idx="10"/>
          </p:nvPr>
        </p:nvSpPr>
        <p:spPr/>
        <p:txBody>
          <a:bodyPr/>
          <a:lstStyle/>
          <a:p>
            <a:fld id="{85C506F0-87C9-4333-AD8E-C6D102038970}" type="datetime1">
              <a:rPr lang="sr-Latn-RS" smtClean="0"/>
              <a:t>10.02.2023</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034032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Date Placeholder 2"/>
          <p:cNvSpPr>
            <a:spLocks noGrp="1"/>
          </p:cNvSpPr>
          <p:nvPr>
            <p:ph type="dt" sz="half" idx="10"/>
          </p:nvPr>
        </p:nvSpPr>
        <p:spPr/>
        <p:txBody>
          <a:bodyPr/>
          <a:lstStyle/>
          <a:p>
            <a:fld id="{A90977C8-88C4-4E0E-B6CF-37177F82BDC4}" type="datetime1">
              <a:rPr lang="sr-Latn-RS" smtClean="0"/>
              <a:t>10.02.2023</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1466566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088C7F-E621-4437-A12B-DD924DF0BA39}" type="datetime1">
              <a:rPr lang="sr-Latn-RS" smtClean="0"/>
              <a:t>10.02.2023</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71147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R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75254E-001A-4994-8C79-F70C19391EF1}" type="datetime1">
              <a:rPr lang="sr-Latn-RS" smtClean="0"/>
              <a:t>10.02.2023</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3517775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R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474FEF7-F052-4222-9371-471567E79236}" type="datetime1">
              <a:rPr lang="sr-Latn-RS" smtClean="0"/>
              <a:t>10.02.2023</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1065345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48865D85-D4C8-4890-B901-3616642C3AA6}"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2356282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sr-Latn-R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10"/>
          </p:nvPr>
        </p:nvSpPr>
        <p:spPr/>
        <p:txBody>
          <a:bodyPr/>
          <a:lstStyle/>
          <a:p>
            <a:fld id="{1E586B78-B1EF-4D9F-A618-89172E0CBF8E}" type="datetime1">
              <a:rPr lang="sr-Latn-RS" smtClean="0"/>
              <a:t>10.02.2023</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DFE36E4E-5BD7-4BE1-B3E5-D6ED3A110EE3}" type="slidenum">
              <a:rPr lang="sr-Latn-RS" smtClean="0"/>
              <a:t>‹#›</a:t>
            </a:fld>
            <a:endParaRPr lang="sr-Latn-RS"/>
          </a:p>
        </p:txBody>
      </p:sp>
    </p:spTree>
    <p:extLst>
      <p:ext uri="{BB962C8B-B14F-4D97-AF65-F5344CB8AC3E}">
        <p14:creationId xmlns:p14="http://schemas.microsoft.com/office/powerpoint/2010/main" val="173574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sr-Latn-R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68B9D8-9691-4AF1-B86E-27D5D09E6D90}" type="datetime1">
              <a:rPr lang="sr-Latn-RS" smtClean="0"/>
              <a:t>10.02.2023</a:t>
            </a:fld>
            <a:endParaRPr lang="sr-Latn-R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36E4E-5BD7-4BE1-B3E5-D6ED3A110EE3}" type="slidenum">
              <a:rPr lang="sr-Latn-RS" smtClean="0"/>
              <a:t>‹#›</a:t>
            </a:fld>
            <a:endParaRPr lang="sr-Latn-RS"/>
          </a:p>
        </p:txBody>
      </p:sp>
    </p:spTree>
    <p:extLst>
      <p:ext uri="{BB962C8B-B14F-4D97-AF65-F5344CB8AC3E}">
        <p14:creationId xmlns:p14="http://schemas.microsoft.com/office/powerpoint/2010/main" val="1733118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partnerportal@otpbanka.rs" TargetMode="External"/><Relationship Id="rId2" Type="http://schemas.openxmlformats.org/officeDocument/2006/relationships/hyperlink" Target="https://portalzapartnere.otpbanka.rs/"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mailto:partners@otpbanka.rs" TargetMode="Externa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65760"/>
            <a:ext cx="9144000" cy="1762298"/>
          </a:xfrm>
        </p:spPr>
        <p:txBody>
          <a:bodyPr/>
          <a:lstStyle/>
          <a:p>
            <a:r>
              <a:rPr lang="sr-Latn-CS" b="1" dirty="0" smtClean="0">
                <a:solidFill>
                  <a:srgbClr val="00B050"/>
                </a:solidFill>
              </a:rPr>
              <a:t>PORTAL ZA PARTNERE</a:t>
            </a:r>
            <a:r>
              <a:rPr lang="sr-Latn-CS" dirty="0" smtClean="0"/>
              <a:t/>
            </a:r>
            <a:br>
              <a:rPr lang="sr-Latn-CS" dirty="0" smtClean="0"/>
            </a:br>
            <a:endParaRPr lang="sr-Latn-RS" dirty="0"/>
          </a:p>
        </p:txBody>
      </p:sp>
      <p:sp>
        <p:nvSpPr>
          <p:cNvPr id="3" name="Subtitle 2"/>
          <p:cNvSpPr>
            <a:spLocks noGrp="1"/>
          </p:cNvSpPr>
          <p:nvPr>
            <p:ph type="subTitle" idx="1"/>
          </p:nvPr>
        </p:nvSpPr>
        <p:spPr>
          <a:xfrm>
            <a:off x="1524000" y="1928553"/>
            <a:ext cx="9144000" cy="4313985"/>
          </a:xfrm>
        </p:spPr>
        <p:txBody>
          <a:bodyPr/>
          <a:lstStyle/>
          <a:p>
            <a:pPr algn="l"/>
            <a:r>
              <a:rPr lang="sr-Latn-CS" dirty="0" smtClean="0"/>
              <a:t>  </a:t>
            </a:r>
            <a:endParaRPr lang="sr-Latn-RS" dirty="0"/>
          </a:p>
        </p:txBody>
      </p:sp>
      <p:sp>
        <p:nvSpPr>
          <p:cNvPr id="4" name="Slide Number Placeholder 3"/>
          <p:cNvSpPr>
            <a:spLocks noGrp="1"/>
          </p:cNvSpPr>
          <p:nvPr>
            <p:ph type="sldNum" sz="quarter" idx="12"/>
          </p:nvPr>
        </p:nvSpPr>
        <p:spPr/>
        <p:txBody>
          <a:bodyPr/>
          <a:lstStyle/>
          <a:p>
            <a:fld id="{DFE36E4E-5BD7-4BE1-B3E5-D6ED3A110EE3}" type="slidenum">
              <a:rPr lang="sr-Latn-RS" smtClean="0"/>
              <a:t>1</a:t>
            </a:fld>
            <a:endParaRPr lang="sr-Latn-RS"/>
          </a:p>
        </p:txBody>
      </p:sp>
      <p:pic>
        <p:nvPicPr>
          <p:cNvPr id="6" name="Picture 5"/>
          <p:cNvPicPr>
            <a:picLocks noChangeAspect="1"/>
          </p:cNvPicPr>
          <p:nvPr/>
        </p:nvPicPr>
        <p:blipFill>
          <a:blip r:embed="rId3"/>
          <a:stretch>
            <a:fillRect/>
          </a:stretch>
        </p:blipFill>
        <p:spPr>
          <a:xfrm>
            <a:off x="2884516" y="1429789"/>
            <a:ext cx="6475615" cy="5062451"/>
          </a:xfrm>
          <a:prstGeom prst="rect">
            <a:avLst/>
          </a:prstGeom>
        </p:spPr>
      </p:pic>
      <p:pic>
        <p:nvPicPr>
          <p:cNvPr id="7" name="Picture 6"/>
          <p:cNvPicPr>
            <a:picLocks noChangeAspect="1"/>
          </p:cNvPicPr>
          <p:nvPr/>
        </p:nvPicPr>
        <p:blipFill>
          <a:blip r:embed="rId4"/>
          <a:stretch>
            <a:fillRect/>
          </a:stretch>
        </p:blipFill>
        <p:spPr>
          <a:xfrm>
            <a:off x="9468196" y="0"/>
            <a:ext cx="2143125" cy="733425"/>
          </a:xfrm>
          <a:prstGeom prst="rect">
            <a:avLst/>
          </a:prstGeom>
        </p:spPr>
      </p:pic>
    </p:spTree>
    <p:extLst>
      <p:ext uri="{BB962C8B-B14F-4D97-AF65-F5344CB8AC3E}">
        <p14:creationId xmlns:p14="http://schemas.microsoft.com/office/powerpoint/2010/main" val="3060781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1" y="71022"/>
            <a:ext cx="10771909" cy="793502"/>
          </a:xfrm>
        </p:spPr>
        <p:txBody>
          <a:bodyPr>
            <a:normAutofit/>
          </a:bodyPr>
          <a:lstStyle/>
          <a:p>
            <a:r>
              <a:rPr lang="sr-Latn-RS" sz="3200" b="1" dirty="0">
                <a:solidFill>
                  <a:srgbClr val="00B050"/>
                </a:solidFill>
              </a:rPr>
              <a:t>Sadržaj</a:t>
            </a:r>
            <a:endParaRPr lang="sr-Latn-RS" sz="3200" dirty="0"/>
          </a:p>
        </p:txBody>
      </p:sp>
      <p:sp>
        <p:nvSpPr>
          <p:cNvPr id="3" name="Content Placeholder 2"/>
          <p:cNvSpPr>
            <a:spLocks noGrp="1"/>
          </p:cNvSpPr>
          <p:nvPr>
            <p:ph idx="1"/>
          </p:nvPr>
        </p:nvSpPr>
        <p:spPr>
          <a:xfrm>
            <a:off x="838200" y="1064029"/>
            <a:ext cx="10117975" cy="4879571"/>
          </a:xfrm>
        </p:spPr>
        <p:txBody>
          <a:bodyPr>
            <a:normAutofit/>
          </a:bodyPr>
          <a:lstStyle/>
          <a:p>
            <a:pPr marL="0" indent="0">
              <a:buNone/>
            </a:pPr>
            <a:r>
              <a:rPr lang="sr-Latn-RS" sz="1800" b="1" i="1" dirty="0" smtClean="0"/>
              <a:t>Uvod</a:t>
            </a:r>
            <a:r>
              <a:rPr lang="sr-Latn-RS" sz="1800" dirty="0" smtClean="0"/>
              <a:t>............................................................................................................................................................    </a:t>
            </a:r>
            <a:r>
              <a:rPr lang="sr-Latn-RS" sz="1800" b="1" dirty="0" smtClean="0"/>
              <a:t>3</a:t>
            </a:r>
            <a:endParaRPr lang="sr-Latn-RS" sz="1800" b="1" dirty="0"/>
          </a:p>
          <a:p>
            <a:pPr marL="0" indent="0">
              <a:buNone/>
            </a:pPr>
            <a:r>
              <a:rPr lang="sr-Latn-RS" sz="1800" b="1" dirty="0" smtClean="0"/>
              <a:t>1. PRISTUP </a:t>
            </a:r>
            <a:r>
              <a:rPr lang="sr-Latn-RS" sz="1800" b="1" dirty="0"/>
              <a:t>PORTALU ZA PARTNERE </a:t>
            </a:r>
            <a:r>
              <a:rPr lang="sr-Latn-RS" sz="1800" dirty="0" smtClean="0"/>
              <a:t>..........................................................................................................    </a:t>
            </a:r>
            <a:r>
              <a:rPr lang="sr-Latn-RS" sz="1800" b="1" dirty="0"/>
              <a:t>4</a:t>
            </a:r>
          </a:p>
          <a:p>
            <a:pPr marL="0" indent="0">
              <a:buNone/>
            </a:pPr>
            <a:r>
              <a:rPr lang="sr-Latn-RS" sz="1800" b="1" i="1" dirty="0"/>
              <a:t>	</a:t>
            </a:r>
            <a:r>
              <a:rPr lang="sr-Latn-RS" sz="1800" b="1" dirty="0" smtClean="0"/>
              <a:t>1.1 </a:t>
            </a:r>
            <a:r>
              <a:rPr lang="sr-Latn-RS" sz="1800" b="1" dirty="0"/>
              <a:t>Izmena lozinke</a:t>
            </a:r>
            <a:r>
              <a:rPr lang="sr-Latn-RS" sz="1800" dirty="0"/>
              <a:t> </a:t>
            </a:r>
            <a:r>
              <a:rPr lang="sr-Latn-RS" sz="1800" dirty="0" smtClean="0"/>
              <a:t>........................................................................................................................ </a:t>
            </a:r>
            <a:r>
              <a:rPr lang="sr-Latn-RS" sz="1800" b="1" dirty="0"/>
              <a:t>6</a:t>
            </a:r>
          </a:p>
          <a:p>
            <a:pPr marL="0" indent="0">
              <a:buNone/>
            </a:pPr>
            <a:r>
              <a:rPr lang="sr-Latn-RS" sz="1800" b="1" dirty="0"/>
              <a:t>2. OSNOVNA FORMA PORTALA ZA PARTNERE </a:t>
            </a:r>
            <a:r>
              <a:rPr lang="sr-Latn-RS" sz="1800" dirty="0" smtClean="0"/>
              <a:t>...........................................................................................  </a:t>
            </a:r>
            <a:r>
              <a:rPr lang="sr-Latn-RS" sz="1800" b="1" dirty="0"/>
              <a:t>7</a:t>
            </a:r>
            <a:endParaRPr lang="sr-Latn-RS" sz="1800" b="1" dirty="0" smtClean="0"/>
          </a:p>
          <a:p>
            <a:pPr marL="0" indent="0">
              <a:buNone/>
            </a:pPr>
            <a:r>
              <a:rPr lang="sr-Latn-RS" sz="1800" b="1" dirty="0"/>
              <a:t>	</a:t>
            </a:r>
            <a:r>
              <a:rPr lang="sr-Latn-RS" sz="1800" b="1" dirty="0" smtClean="0"/>
              <a:t>2.1. Preporuke </a:t>
            </a:r>
            <a:r>
              <a:rPr lang="sr-Latn-RS" sz="1800" dirty="0" smtClean="0"/>
              <a:t>..........................................................................................................................</a:t>
            </a:r>
            <a:r>
              <a:rPr lang="sr-Latn-RS" sz="1800" b="1" dirty="0" smtClean="0"/>
              <a:t>..  </a:t>
            </a:r>
            <a:r>
              <a:rPr lang="sr-Latn-RS" sz="1800" b="1" dirty="0"/>
              <a:t> </a:t>
            </a:r>
            <a:r>
              <a:rPr lang="sr-Latn-RS" sz="1800" b="1" dirty="0" smtClean="0"/>
              <a:t>9</a:t>
            </a:r>
          </a:p>
          <a:p>
            <a:pPr marL="0" indent="0">
              <a:buNone/>
            </a:pPr>
            <a:r>
              <a:rPr lang="sr-Latn-RS" sz="1800" b="1" i="1" dirty="0"/>
              <a:t>	</a:t>
            </a:r>
            <a:r>
              <a:rPr lang="sr-Latn-RS" sz="1800" b="1" i="1" dirty="0" smtClean="0"/>
              <a:t>	</a:t>
            </a:r>
            <a:r>
              <a:rPr lang="sr-Latn-RS" sz="1800" dirty="0" smtClean="0"/>
              <a:t>-</a:t>
            </a:r>
            <a:r>
              <a:rPr lang="sr-Latn-RS" sz="1800" b="1" i="1" dirty="0" smtClean="0"/>
              <a:t> </a:t>
            </a:r>
            <a:r>
              <a:rPr lang="sr-Latn-RS" sz="1800" dirty="0" smtClean="0"/>
              <a:t>pregled prporuka - ..................................................................................................... </a:t>
            </a:r>
            <a:r>
              <a:rPr lang="sr-Latn-RS" sz="1800" b="1" dirty="0" smtClean="0"/>
              <a:t>10</a:t>
            </a:r>
          </a:p>
          <a:p>
            <a:pPr marL="0" indent="0">
              <a:buNone/>
            </a:pPr>
            <a:r>
              <a:rPr lang="sr-Latn-RS" sz="1800" dirty="0" smtClean="0"/>
              <a:t>		- unos preporuke - ....................................................................................................... </a:t>
            </a:r>
            <a:r>
              <a:rPr lang="sr-Latn-RS" sz="1800" b="1" dirty="0" smtClean="0"/>
              <a:t>11</a:t>
            </a:r>
          </a:p>
          <a:p>
            <a:pPr marL="0" indent="0">
              <a:buNone/>
            </a:pPr>
            <a:r>
              <a:rPr lang="sr-Latn-RS" sz="1800" dirty="0"/>
              <a:t>	</a:t>
            </a:r>
            <a:r>
              <a:rPr lang="sr-Latn-RS" sz="1800" dirty="0" smtClean="0"/>
              <a:t>	- mogućnost izmene i brisanja preporuke - ................................................................ </a:t>
            </a:r>
            <a:r>
              <a:rPr lang="sr-Latn-RS" sz="1800" b="1" dirty="0" smtClean="0"/>
              <a:t>15</a:t>
            </a:r>
          </a:p>
          <a:p>
            <a:pPr marL="0" indent="0">
              <a:buNone/>
            </a:pPr>
            <a:r>
              <a:rPr lang="sr-Latn-RS" sz="1800" dirty="0"/>
              <a:t>	</a:t>
            </a:r>
            <a:r>
              <a:rPr lang="sr-Latn-RS" sz="1800" dirty="0" smtClean="0"/>
              <a:t>	- praćenje preporuka ................................................................................................... </a:t>
            </a:r>
            <a:r>
              <a:rPr lang="sr-Latn-RS" sz="1800" b="1" dirty="0" smtClean="0"/>
              <a:t>15</a:t>
            </a:r>
          </a:p>
          <a:p>
            <a:pPr marL="0" indent="0">
              <a:buNone/>
            </a:pPr>
            <a:r>
              <a:rPr lang="sr-Latn-RS" sz="1800" dirty="0"/>
              <a:t>	</a:t>
            </a:r>
            <a:r>
              <a:rPr lang="sr-Latn-RS" sz="1800" b="1" dirty="0" smtClean="0"/>
              <a:t>2.3. Ekspoziture </a:t>
            </a:r>
            <a:r>
              <a:rPr lang="sr-Latn-RS" sz="1800" dirty="0" smtClean="0"/>
              <a:t>.......................................................................................................................... </a:t>
            </a:r>
            <a:r>
              <a:rPr lang="sr-Latn-RS" sz="1800" b="1" dirty="0" smtClean="0"/>
              <a:t>17</a:t>
            </a:r>
          </a:p>
          <a:p>
            <a:pPr marL="0" indent="0">
              <a:buNone/>
            </a:pPr>
            <a:r>
              <a:rPr lang="sr-Latn-RS" sz="1800" dirty="0"/>
              <a:t>	</a:t>
            </a:r>
            <a:r>
              <a:rPr lang="sr-Latn-RS" sz="1800" b="1" dirty="0" smtClean="0"/>
              <a:t>2.4. Proizvodi </a:t>
            </a:r>
            <a:r>
              <a:rPr lang="sr-Latn-RS" sz="1800" dirty="0" smtClean="0"/>
              <a:t>............................................................................................................................. </a:t>
            </a:r>
            <a:r>
              <a:rPr lang="sr-Latn-RS" sz="1800" b="1" dirty="0"/>
              <a:t> </a:t>
            </a:r>
            <a:r>
              <a:rPr lang="sr-Latn-RS" sz="1800" b="1" dirty="0" smtClean="0"/>
              <a:t>18</a:t>
            </a:r>
          </a:p>
          <a:p>
            <a:pPr marL="0" indent="0">
              <a:buNone/>
            </a:pPr>
            <a:r>
              <a:rPr lang="sr-Latn-CS" sz="1800" b="1" dirty="0" smtClean="0"/>
              <a:t>3. PRIKAZ NA MOBILNOM TELEFONU </a:t>
            </a:r>
            <a:r>
              <a:rPr lang="sr-Latn-CS" sz="1800" dirty="0" smtClean="0"/>
              <a:t>…………………………………………………………………………………………………. </a:t>
            </a:r>
            <a:r>
              <a:rPr lang="sr-Latn-CS" sz="1800" b="1" dirty="0" smtClean="0"/>
              <a:t>19</a:t>
            </a:r>
            <a:endParaRPr lang="sr-Latn-RS" sz="1800" b="1" dirty="0" smtClean="0"/>
          </a:p>
          <a:p>
            <a:pPr marL="0" indent="0">
              <a:buNone/>
            </a:pPr>
            <a:endParaRPr lang="sr-Latn-RS" sz="1800" dirty="0" smtClean="0"/>
          </a:p>
          <a:p>
            <a:pPr marL="0" indent="0">
              <a:buNone/>
            </a:pPr>
            <a:endParaRPr lang="sr-Latn-RS" sz="1800" b="1" i="1" dirty="0" smtClean="0"/>
          </a:p>
          <a:p>
            <a:pPr marL="0" indent="0">
              <a:buNone/>
            </a:pPr>
            <a:endParaRPr lang="sr-Latn-RS" sz="1800" b="1" i="1" dirty="0"/>
          </a:p>
        </p:txBody>
      </p:sp>
      <p:sp>
        <p:nvSpPr>
          <p:cNvPr id="4" name="Slide Number Placeholder 3"/>
          <p:cNvSpPr>
            <a:spLocks noGrp="1"/>
          </p:cNvSpPr>
          <p:nvPr>
            <p:ph type="sldNum" sz="quarter" idx="12"/>
          </p:nvPr>
        </p:nvSpPr>
        <p:spPr/>
        <p:txBody>
          <a:bodyPr/>
          <a:lstStyle/>
          <a:p>
            <a:fld id="{DFE36E4E-5BD7-4BE1-B3E5-D6ED3A110EE3}" type="slidenum">
              <a:rPr lang="sr-Latn-RS" smtClean="0"/>
              <a:t>2</a:t>
            </a:fld>
            <a:endParaRPr lang="sr-Latn-RS"/>
          </a:p>
        </p:txBody>
      </p:sp>
      <p:pic>
        <p:nvPicPr>
          <p:cNvPr id="5" name="Picture 4"/>
          <p:cNvPicPr>
            <a:picLocks noChangeAspect="1"/>
          </p:cNvPicPr>
          <p:nvPr/>
        </p:nvPicPr>
        <p:blipFill>
          <a:blip r:embed="rId2"/>
          <a:stretch>
            <a:fillRect/>
          </a:stretch>
        </p:blipFill>
        <p:spPr>
          <a:xfrm>
            <a:off x="9210675" y="0"/>
            <a:ext cx="2143125" cy="733425"/>
          </a:xfrm>
          <a:prstGeom prst="rect">
            <a:avLst/>
          </a:prstGeom>
        </p:spPr>
      </p:pic>
    </p:spTree>
    <p:extLst>
      <p:ext uri="{BB962C8B-B14F-4D97-AF65-F5344CB8AC3E}">
        <p14:creationId xmlns:p14="http://schemas.microsoft.com/office/powerpoint/2010/main" val="2450831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719"/>
          </a:xfrm>
        </p:spPr>
        <p:txBody>
          <a:bodyPr>
            <a:normAutofit fontScale="90000"/>
          </a:bodyPr>
          <a:lstStyle/>
          <a:p>
            <a:endParaRPr lang="sr-Latn-RS" dirty="0"/>
          </a:p>
        </p:txBody>
      </p:sp>
      <p:sp>
        <p:nvSpPr>
          <p:cNvPr id="3" name="Content Placeholder 2"/>
          <p:cNvSpPr>
            <a:spLocks noGrp="1"/>
          </p:cNvSpPr>
          <p:nvPr>
            <p:ph idx="1"/>
          </p:nvPr>
        </p:nvSpPr>
        <p:spPr>
          <a:xfrm>
            <a:off x="838200" y="1820007"/>
            <a:ext cx="10515600" cy="4356955"/>
          </a:xfrm>
        </p:spPr>
        <p:txBody>
          <a:bodyPr/>
          <a:lstStyle/>
          <a:p>
            <a:endParaRPr lang="sr-Latn-RS" dirty="0"/>
          </a:p>
        </p:txBody>
      </p:sp>
      <p:sp>
        <p:nvSpPr>
          <p:cNvPr id="4" name="Snip Diagonal Corner Rectangle 3"/>
          <p:cNvSpPr/>
          <p:nvPr/>
        </p:nvSpPr>
        <p:spPr>
          <a:xfrm>
            <a:off x="838200" y="133004"/>
            <a:ext cx="10515600" cy="6400799"/>
          </a:xfrm>
          <a:prstGeom prst="snip2DiagRect">
            <a:avLst/>
          </a:prstGeo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r>
              <a:rPr lang="en-GB" dirty="0" err="1"/>
              <a:t>Dragi</a:t>
            </a:r>
            <a:r>
              <a:rPr lang="en-GB" dirty="0"/>
              <a:t> </a:t>
            </a:r>
            <a:r>
              <a:rPr lang="sr-Latn-CS" dirty="0" smtClean="0"/>
              <a:t>saradnici</a:t>
            </a:r>
            <a:r>
              <a:rPr lang="en-GB" dirty="0" smtClean="0"/>
              <a:t>,</a:t>
            </a:r>
            <a:endParaRPr lang="sr-Latn-CS" dirty="0" smtClean="0"/>
          </a:p>
          <a:p>
            <a:endParaRPr lang="sr-Latn-RS" dirty="0"/>
          </a:p>
          <a:p>
            <a:r>
              <a:rPr lang="en-GB" dirty="0" err="1"/>
              <a:t>Prateći</a:t>
            </a:r>
            <a:r>
              <a:rPr lang="en-GB" dirty="0"/>
              <a:t> </a:t>
            </a:r>
            <a:r>
              <a:rPr lang="en-GB" dirty="0" err="1"/>
              <a:t>svetske</a:t>
            </a:r>
            <a:r>
              <a:rPr lang="en-GB" dirty="0"/>
              <a:t> </a:t>
            </a:r>
            <a:r>
              <a:rPr lang="en-GB" dirty="0" err="1"/>
              <a:t>trendove</a:t>
            </a:r>
            <a:r>
              <a:rPr lang="en-GB" dirty="0"/>
              <a:t> </a:t>
            </a:r>
            <a:r>
              <a:rPr lang="en-GB" dirty="0" err="1"/>
              <a:t>poslovanja</a:t>
            </a:r>
            <a:r>
              <a:rPr lang="en-GB" dirty="0"/>
              <a:t> Partners Team OTP </a:t>
            </a:r>
            <a:r>
              <a:rPr lang="en-GB" dirty="0" err="1"/>
              <a:t>Banke</a:t>
            </a:r>
            <a:r>
              <a:rPr lang="en-GB" dirty="0"/>
              <a:t> </a:t>
            </a:r>
            <a:r>
              <a:rPr lang="en-GB" dirty="0" err="1"/>
              <a:t>došao</a:t>
            </a:r>
            <a:r>
              <a:rPr lang="en-GB" dirty="0"/>
              <a:t> je </a:t>
            </a:r>
            <a:r>
              <a:rPr lang="en-GB" dirty="0" err="1"/>
              <a:t>na</a:t>
            </a:r>
            <a:r>
              <a:rPr lang="en-GB" dirty="0"/>
              <a:t> </a:t>
            </a:r>
            <a:r>
              <a:rPr lang="en-GB" dirty="0" err="1"/>
              <a:t>ideju</a:t>
            </a:r>
            <a:r>
              <a:rPr lang="en-GB" dirty="0"/>
              <a:t> i </a:t>
            </a:r>
            <a:r>
              <a:rPr lang="en-GB" dirty="0" err="1"/>
              <a:t>razvio</a:t>
            </a:r>
            <a:r>
              <a:rPr lang="en-GB" dirty="0"/>
              <a:t> </a:t>
            </a:r>
            <a:r>
              <a:rPr lang="en-GB" dirty="0" err="1"/>
              <a:t>digitalnu</a:t>
            </a:r>
            <a:r>
              <a:rPr lang="en-GB" dirty="0"/>
              <a:t> </a:t>
            </a:r>
            <a:r>
              <a:rPr lang="en-GB" dirty="0" err="1"/>
              <a:t>platformu</a:t>
            </a:r>
            <a:r>
              <a:rPr lang="en-GB" dirty="0"/>
              <a:t> Portal </a:t>
            </a:r>
            <a:r>
              <a:rPr lang="en-GB" dirty="0" err="1"/>
              <a:t>za</a:t>
            </a:r>
            <a:r>
              <a:rPr lang="en-GB" dirty="0"/>
              <a:t> </a:t>
            </a:r>
            <a:r>
              <a:rPr lang="en-GB" dirty="0" err="1"/>
              <a:t>Partnere</a:t>
            </a:r>
            <a:r>
              <a:rPr lang="en-GB" dirty="0"/>
              <a:t> </a:t>
            </a:r>
            <a:r>
              <a:rPr lang="en-GB" dirty="0" err="1"/>
              <a:t>kojom</a:t>
            </a:r>
            <a:r>
              <a:rPr lang="en-GB" dirty="0"/>
              <a:t> </a:t>
            </a:r>
            <a:r>
              <a:rPr lang="en-GB" dirty="0" err="1"/>
              <a:t>ulazimo</a:t>
            </a:r>
            <a:r>
              <a:rPr lang="en-GB" dirty="0"/>
              <a:t> u </a:t>
            </a:r>
            <a:r>
              <a:rPr lang="en-GB" dirty="0" err="1"/>
              <a:t>novu</a:t>
            </a:r>
            <a:r>
              <a:rPr lang="en-GB" dirty="0"/>
              <a:t> </a:t>
            </a:r>
            <a:r>
              <a:rPr lang="en-GB" dirty="0" err="1"/>
              <a:t>eru</a:t>
            </a:r>
            <a:r>
              <a:rPr lang="en-GB" dirty="0"/>
              <a:t> </a:t>
            </a:r>
            <a:r>
              <a:rPr lang="en-GB" dirty="0" err="1"/>
              <a:t>naše</a:t>
            </a:r>
            <a:r>
              <a:rPr lang="en-GB" dirty="0"/>
              <a:t> </a:t>
            </a:r>
            <a:r>
              <a:rPr lang="en-GB" dirty="0" err="1"/>
              <a:t>saradnje</a:t>
            </a:r>
            <a:r>
              <a:rPr lang="en-GB" dirty="0"/>
              <a:t>. </a:t>
            </a:r>
            <a:endParaRPr lang="sr-Latn-CS" dirty="0" smtClean="0"/>
          </a:p>
          <a:p>
            <a:r>
              <a:rPr lang="sr-Latn-RS" dirty="0" smtClean="0"/>
              <a:t>Portal </a:t>
            </a:r>
            <a:r>
              <a:rPr lang="sr-Latn-RS" dirty="0"/>
              <a:t>za Partnere je </a:t>
            </a:r>
            <a:r>
              <a:rPr lang="sr-Latn-RS" dirty="0" smtClean="0"/>
              <a:t>zamišljen </a:t>
            </a:r>
            <a:r>
              <a:rPr lang="sr-Latn-RS" dirty="0"/>
              <a:t>kao proces gde se digitalizacijom </a:t>
            </a:r>
            <a:r>
              <a:rPr lang="sr-Latn-RS" dirty="0" smtClean="0"/>
              <a:t>pojednostavljuje </a:t>
            </a:r>
            <a:r>
              <a:rPr lang="sr-Latn-RS" dirty="0"/>
              <a:t>način kreiranja, prosleđivanja i praćenja preporuka, omogući pristup i pregled realizovanih </a:t>
            </a:r>
            <a:r>
              <a:rPr lang="sr-Latn-RS" dirty="0" smtClean="0"/>
              <a:t>preporuka, </a:t>
            </a:r>
            <a:r>
              <a:rPr lang="sr-Latn-RS" dirty="0"/>
              <a:t>informacije o dostupnim ekspoziturama, dostupnost informacija o uslovima kreditiranja, o promenama ili bitnim izmenama kreditiranja. </a:t>
            </a:r>
            <a:endParaRPr lang="sr-Latn-RS" dirty="0" smtClean="0"/>
          </a:p>
          <a:p>
            <a:r>
              <a:rPr lang="sr-Latn-RS" dirty="0" smtClean="0"/>
              <a:t>Zamišljeno je da agenti </a:t>
            </a:r>
            <a:r>
              <a:rPr lang="sr-Latn-RS" dirty="0"/>
              <a:t>imaju pristup Portalu i mogućnost kreiranja i praćenja svih svojih preporuka, kao i pristup najsvežijim informacijama o uslovima kreditiranja i ostalim bitnim informacijama</a:t>
            </a:r>
            <a:r>
              <a:rPr lang="sr-Latn-RS" dirty="0" smtClean="0"/>
              <a:t>.</a:t>
            </a:r>
          </a:p>
          <a:p>
            <a:r>
              <a:rPr lang="sr-Latn-RS" dirty="0" smtClean="0"/>
              <a:t>Jedna </a:t>
            </a:r>
            <a:r>
              <a:rPr lang="sr-Latn-RS" dirty="0"/>
              <a:t>od najznačajnijih funkcionalnosti Portala po pitanju praćenja preporuka jeste da se preporuke ažuriraju u roku od 30 min pošto dođe do promena u sistemu OTP Banke čime smo dobili na velikoj brzini prosleđivanja informacija</a:t>
            </a:r>
            <a:r>
              <a:rPr lang="sr-Latn-RS" dirty="0" smtClean="0"/>
              <a:t>.</a:t>
            </a:r>
          </a:p>
          <a:p>
            <a:r>
              <a:rPr lang="sr-Latn-RS" dirty="0"/>
              <a:t>Ono što je od krucijalne važnosti jeste tačnost i preciznost osnovnih informacija o klijentu (ime i prezime klijenta, datum rođenja klijenta i broj telefona klijenta) i to sve u cilju mogućnosti prepoznavanja i praćenja životnog ciklusa preporuke kroz sistem. U suprotnom sistem neće uspeti da prepozna klijenta i isprati kretanje kroz isti</a:t>
            </a:r>
            <a:r>
              <a:rPr lang="sr-Latn-RS" dirty="0" smtClean="0"/>
              <a:t>.</a:t>
            </a:r>
          </a:p>
          <a:p>
            <a:r>
              <a:rPr lang="sr-Latn-RS" dirty="0"/>
              <a:t>U nastavku se nalazi sadržaj s detaljno opisanim koracima za pristup i korišćenje portala.</a:t>
            </a:r>
          </a:p>
          <a:p>
            <a:endParaRPr lang="sr-Latn-RS" dirty="0" smtClean="0"/>
          </a:p>
          <a:p>
            <a:r>
              <a:rPr lang="sr-Latn-CS" i="1" dirty="0">
                <a:solidFill>
                  <a:schemeClr val="tx1"/>
                </a:solidFill>
              </a:rPr>
              <a:t>Srdačno Vaš,</a:t>
            </a:r>
          </a:p>
          <a:p>
            <a:r>
              <a:rPr lang="sr-Latn-CS" b="1" i="1" dirty="0" err="1">
                <a:solidFill>
                  <a:schemeClr val="tx1"/>
                </a:solidFill>
              </a:rPr>
              <a:t>Partners</a:t>
            </a:r>
            <a:r>
              <a:rPr lang="sr-Latn-CS" b="1" i="1" dirty="0">
                <a:solidFill>
                  <a:schemeClr val="tx1"/>
                </a:solidFill>
              </a:rPr>
              <a:t> </a:t>
            </a:r>
            <a:r>
              <a:rPr lang="sr-Latn-CS" b="1" i="1" dirty="0" err="1" smtClean="0">
                <a:solidFill>
                  <a:schemeClr val="tx1"/>
                </a:solidFill>
              </a:rPr>
              <a:t>Team</a:t>
            </a:r>
            <a:endParaRPr lang="sr-Latn-RS" dirty="0"/>
          </a:p>
          <a:p>
            <a:endParaRPr lang="sr-Latn-RS" dirty="0"/>
          </a:p>
        </p:txBody>
      </p:sp>
      <p:pic>
        <p:nvPicPr>
          <p:cNvPr id="6" name="Picture 5"/>
          <p:cNvPicPr>
            <a:picLocks noChangeAspect="1"/>
          </p:cNvPicPr>
          <p:nvPr/>
        </p:nvPicPr>
        <p:blipFill>
          <a:blip r:embed="rId2"/>
          <a:stretch>
            <a:fillRect/>
          </a:stretch>
        </p:blipFill>
        <p:spPr>
          <a:xfrm>
            <a:off x="9313891" y="15288"/>
            <a:ext cx="2143125" cy="733425"/>
          </a:xfrm>
          <a:prstGeom prst="rect">
            <a:avLst/>
          </a:prstGeom>
        </p:spPr>
      </p:pic>
      <p:sp>
        <p:nvSpPr>
          <p:cNvPr id="5" name="Slide Number Placeholder 4"/>
          <p:cNvSpPr>
            <a:spLocks noGrp="1"/>
          </p:cNvSpPr>
          <p:nvPr>
            <p:ph type="sldNum" sz="quarter" idx="12"/>
          </p:nvPr>
        </p:nvSpPr>
        <p:spPr/>
        <p:txBody>
          <a:bodyPr/>
          <a:lstStyle/>
          <a:p>
            <a:fld id="{DFE36E4E-5BD7-4BE1-B3E5-D6ED3A110EE3}" type="slidenum">
              <a:rPr lang="sr-Latn-RS" smtClean="0"/>
              <a:t>3</a:t>
            </a:fld>
            <a:endParaRPr lang="sr-Latn-RS"/>
          </a:p>
        </p:txBody>
      </p:sp>
    </p:spTree>
    <p:extLst>
      <p:ext uri="{BB962C8B-B14F-4D97-AF65-F5344CB8AC3E}">
        <p14:creationId xmlns:p14="http://schemas.microsoft.com/office/powerpoint/2010/main" val="3963199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8039" y="307731"/>
            <a:ext cx="10055469" cy="6277708"/>
          </a:xfrm>
        </p:spPr>
        <p:txBody>
          <a:bodyPr/>
          <a:lstStyle/>
          <a:p>
            <a:pPr marL="0" indent="0">
              <a:buNone/>
            </a:pPr>
            <a:r>
              <a:rPr lang="sr-Latn-CS" sz="2400" dirty="0" smtClean="0">
                <a:solidFill>
                  <a:srgbClr val="00B050"/>
                </a:solidFill>
              </a:rPr>
              <a:t>1. PRISTUP PORTALU ZA PARTNERE</a:t>
            </a:r>
          </a:p>
          <a:p>
            <a:pPr marL="0" indent="0">
              <a:buNone/>
            </a:pPr>
            <a:endParaRPr lang="sr-Latn-CS" sz="1800" dirty="0" smtClean="0"/>
          </a:p>
          <a:p>
            <a:pPr marL="0" indent="0">
              <a:buNone/>
            </a:pPr>
            <a:r>
              <a:rPr lang="sr-Latn-CS" sz="1800" dirty="0" smtClean="0"/>
              <a:t>Za otvaranje i pristup aplikaciji predlaže se korišćenje pretraživača </a:t>
            </a:r>
            <a:r>
              <a:rPr lang="sr-Latn-CS" sz="1800" dirty="0" err="1" smtClean="0"/>
              <a:t>Google</a:t>
            </a:r>
            <a:r>
              <a:rPr lang="sr-Latn-CS" sz="1800" dirty="0" smtClean="0"/>
              <a:t> </a:t>
            </a:r>
            <a:r>
              <a:rPr lang="sr-Latn-CS" sz="1800" dirty="0" err="1" smtClean="0"/>
              <a:t>Chrome</a:t>
            </a:r>
            <a:r>
              <a:rPr lang="sr-Latn-CS" sz="1800" dirty="0" smtClean="0"/>
              <a:t> ili Microsoft </a:t>
            </a:r>
            <a:r>
              <a:rPr lang="sr-Latn-CS" sz="1800" dirty="0" err="1" smtClean="0"/>
              <a:t>Edge</a:t>
            </a:r>
            <a:r>
              <a:rPr lang="sr-Latn-CS" sz="1800" dirty="0" smtClean="0"/>
              <a:t>.</a:t>
            </a:r>
          </a:p>
          <a:p>
            <a:pPr marL="0" indent="0">
              <a:buNone/>
            </a:pPr>
            <a:r>
              <a:rPr lang="sr-Latn-CS" sz="1800" dirty="0" smtClean="0"/>
              <a:t>Link za pristup Portal za Partnere je </a:t>
            </a:r>
            <a:r>
              <a:rPr lang="sr-Latn-RS" sz="1800" u="sng" dirty="0">
                <a:hlinkClick r:id="rId2"/>
              </a:rPr>
              <a:t>https://</a:t>
            </a:r>
            <a:r>
              <a:rPr lang="sr-Latn-RS" sz="1800" u="sng" dirty="0" smtClean="0">
                <a:hlinkClick r:id="rId2"/>
              </a:rPr>
              <a:t>portalzapartnere.otpbanka.rs/</a:t>
            </a:r>
            <a:endParaRPr lang="sr-Latn-CS" sz="1800" dirty="0" smtClean="0"/>
          </a:p>
          <a:p>
            <a:pPr marL="0" indent="0">
              <a:buNone/>
            </a:pPr>
            <a:r>
              <a:rPr lang="sr-Latn-CS" sz="1800" dirty="0" smtClean="0"/>
              <a:t>Nakon što kreiramo nalog na Portalu sa </a:t>
            </a:r>
            <a:r>
              <a:rPr lang="sr-Latn-CS" sz="1800" dirty="0" smtClean="0">
                <a:hlinkClick r:id="rId3"/>
              </a:rPr>
              <a:t>partnerportal@otpbanka.rs</a:t>
            </a:r>
            <a:r>
              <a:rPr lang="sr-Latn-CS" sz="1800" dirty="0" smtClean="0"/>
              <a:t> , na svoje e-</a:t>
            </a:r>
            <a:r>
              <a:rPr lang="sr-Latn-CS" sz="1800" dirty="0" err="1" smtClean="0"/>
              <a:t>mail</a:t>
            </a:r>
            <a:r>
              <a:rPr lang="sr-Latn-CS" sz="1800" dirty="0" smtClean="0"/>
              <a:t> adrese dobićete e-</a:t>
            </a:r>
            <a:r>
              <a:rPr lang="sr-Latn-CS" sz="1800" dirty="0" err="1" smtClean="0"/>
              <a:t>mail</a:t>
            </a:r>
            <a:r>
              <a:rPr lang="sr-Latn-CS" sz="1800" dirty="0" smtClean="0"/>
              <a:t>  </a:t>
            </a:r>
            <a:r>
              <a:rPr lang="sr-Latn-CS" sz="1800" i="1" dirty="0" smtClean="0"/>
              <a:t>Pristup aplikaciji Portal za partnere</a:t>
            </a:r>
            <a:r>
              <a:rPr lang="sr-Latn-CS" sz="1800" dirty="0" smtClean="0"/>
              <a:t> sa linkom, korisničkim imenom i inicijalnom lozinkom za pristup Portalu za Partnere:</a:t>
            </a:r>
            <a:r>
              <a:rPr lang="sr-Latn-RS" sz="1800" dirty="0" smtClean="0"/>
              <a:t> </a:t>
            </a:r>
          </a:p>
          <a:p>
            <a:endParaRPr lang="sr-Latn-CS" sz="1800" dirty="0"/>
          </a:p>
          <a:p>
            <a:pPr marL="0" indent="0">
              <a:buNone/>
            </a:pPr>
            <a:endParaRPr lang="sr-Latn-CS" sz="2400" dirty="0"/>
          </a:p>
          <a:p>
            <a:pPr marL="0" indent="0">
              <a:buNone/>
            </a:pPr>
            <a:endParaRPr lang="sr-Latn-CS" sz="2400" dirty="0"/>
          </a:p>
          <a:p>
            <a:pPr marL="0" indent="0">
              <a:buNone/>
            </a:pPr>
            <a:r>
              <a:rPr lang="sr-Latn-CS" sz="1800" dirty="0" smtClean="0"/>
              <a:t>Pristup Portalu je moguć kroz link iz dostavljenog e-</a:t>
            </a:r>
            <a:r>
              <a:rPr lang="sr-Latn-CS" sz="1800" dirty="0" err="1" smtClean="0"/>
              <a:t>maila</a:t>
            </a:r>
            <a:r>
              <a:rPr lang="sr-Latn-CS" sz="1800" dirty="0" smtClean="0"/>
              <a:t> uz pomoć korisničkog imena i inicijale lozinke:</a:t>
            </a:r>
          </a:p>
          <a:p>
            <a:pPr marL="0" indent="0">
              <a:buNone/>
            </a:pPr>
            <a:endParaRPr lang="sr-Latn-RS" sz="2400" dirty="0" smtClean="0"/>
          </a:p>
          <a:p>
            <a:endParaRPr lang="sr-Latn-RS" dirty="0"/>
          </a:p>
        </p:txBody>
      </p:sp>
      <p:pic>
        <p:nvPicPr>
          <p:cNvPr id="4" name="Picture 3"/>
          <p:cNvPicPr>
            <a:picLocks noChangeAspect="1"/>
          </p:cNvPicPr>
          <p:nvPr/>
        </p:nvPicPr>
        <p:blipFill>
          <a:blip r:embed="rId4"/>
          <a:stretch>
            <a:fillRect/>
          </a:stretch>
        </p:blipFill>
        <p:spPr>
          <a:xfrm>
            <a:off x="9064243" y="83128"/>
            <a:ext cx="2143125" cy="685800"/>
          </a:xfrm>
          <a:prstGeom prst="rect">
            <a:avLst/>
          </a:prstGeom>
        </p:spPr>
      </p:pic>
      <p:pic>
        <p:nvPicPr>
          <p:cNvPr id="5" name="Picture 4" descr="C:\Users\bd103203\Desktop\tempsnip.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6910" y="2780354"/>
            <a:ext cx="4904276" cy="1192396"/>
          </a:xfrm>
          <a:prstGeom prst="rect">
            <a:avLst/>
          </a:prstGeom>
          <a:noFill/>
          <a:ln>
            <a:noFill/>
          </a:ln>
        </p:spPr>
      </p:pic>
      <p:pic>
        <p:nvPicPr>
          <p:cNvPr id="6" name="Picture 5"/>
          <p:cNvPicPr/>
          <p:nvPr/>
        </p:nvPicPr>
        <p:blipFill>
          <a:blip r:embed="rId6"/>
          <a:stretch>
            <a:fillRect/>
          </a:stretch>
        </p:blipFill>
        <p:spPr>
          <a:xfrm>
            <a:off x="1162416" y="4406045"/>
            <a:ext cx="3471129" cy="1903657"/>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4</a:t>
            </a:fld>
            <a:endParaRPr lang="sr-Latn-RS"/>
          </a:p>
        </p:txBody>
      </p:sp>
    </p:spTree>
    <p:extLst>
      <p:ext uri="{BB962C8B-B14F-4D97-AF65-F5344CB8AC3E}">
        <p14:creationId xmlns:p14="http://schemas.microsoft.com/office/powerpoint/2010/main" val="2171331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65992"/>
            <a:ext cx="10515600" cy="5969977"/>
          </a:xfrm>
        </p:spPr>
        <p:txBody>
          <a:bodyPr>
            <a:noAutofit/>
          </a:bodyPr>
          <a:lstStyle/>
          <a:p>
            <a:pPr marL="0" indent="0">
              <a:buNone/>
            </a:pPr>
            <a:endParaRPr lang="sr-Latn-CS" sz="1800" dirty="0" smtClean="0"/>
          </a:p>
          <a:p>
            <a:pPr marL="0" indent="0">
              <a:buNone/>
            </a:pPr>
            <a:r>
              <a:rPr lang="sr-Latn-CS" sz="1800" dirty="0" smtClean="0"/>
              <a:t>Prvobitan pristup Portalu za Partnere neophodan je uz pomoć inicijalne lozinke. Nakon uspešnog inicijalnog pristupa (unosa dostavljenog korisničkog imena sa inicijalnom lozinkom) Portal za Partnere će automatski preusmeriti na izmenu inicijalne lozinke:</a:t>
            </a:r>
          </a:p>
          <a:p>
            <a:pPr marL="0" indent="0">
              <a:buNone/>
            </a:pPr>
            <a:r>
              <a:rPr lang="sr-Latn-CS" sz="1800" dirty="0" smtClean="0"/>
              <a:t>					- lozinka mora imati minimum 8 karaktera</a:t>
            </a:r>
          </a:p>
          <a:p>
            <a:pPr marL="0" indent="0">
              <a:buNone/>
            </a:pPr>
            <a:r>
              <a:rPr lang="sr-Latn-CS" sz="1800" dirty="0"/>
              <a:t>	</a:t>
            </a:r>
            <a:r>
              <a:rPr lang="sr-Latn-CS" sz="1800" dirty="0" smtClean="0"/>
              <a:t>				- korisničko ime i ime i prezime ne smeju biti deo lozinke</a:t>
            </a:r>
          </a:p>
          <a:p>
            <a:pPr marL="0" indent="0">
              <a:buNone/>
            </a:pPr>
            <a:r>
              <a:rPr lang="sr-Latn-CS" sz="1800" dirty="0"/>
              <a:t>	</a:t>
            </a:r>
            <a:r>
              <a:rPr lang="sr-Latn-CS" sz="1800" dirty="0" smtClean="0"/>
              <a:t>				- u lozinki se ne mogu uzastopno ponoviti dva ista znaka</a:t>
            </a:r>
          </a:p>
          <a:p>
            <a:pPr marL="0" indent="0">
              <a:buNone/>
            </a:pPr>
            <a:r>
              <a:rPr lang="sr-Latn-CS" sz="1800" dirty="0"/>
              <a:t>	</a:t>
            </a:r>
            <a:r>
              <a:rPr lang="sr-Latn-CS" sz="1800" dirty="0" smtClean="0"/>
              <a:t>				- lozinka mora koristiti sva 4 tipa karaktera: mala slova, velika</a:t>
            </a:r>
          </a:p>
          <a:p>
            <a:pPr marL="0" indent="0">
              <a:buNone/>
            </a:pPr>
            <a:r>
              <a:rPr lang="sr-Latn-CS" sz="1800" dirty="0"/>
              <a:t>	</a:t>
            </a:r>
            <a:r>
              <a:rPr lang="sr-Latn-CS" sz="1800" dirty="0" smtClean="0"/>
              <a:t>				  slova, brojeve i znakove </a:t>
            </a:r>
            <a:r>
              <a:rPr lang="sr-Latn-CS" sz="1800" dirty="0" err="1" smtClean="0"/>
              <a:t>interpukcije</a:t>
            </a:r>
            <a:endParaRPr lang="sr-Latn-CS" sz="1800" dirty="0" smtClean="0"/>
          </a:p>
          <a:p>
            <a:pPr marL="0" indent="0">
              <a:buNone/>
            </a:pPr>
            <a:r>
              <a:rPr lang="sr-Latn-CS" sz="1800" dirty="0"/>
              <a:t>	</a:t>
            </a:r>
            <a:r>
              <a:rPr lang="sr-Latn-CS" sz="1800" dirty="0" smtClean="0"/>
              <a:t>				- kod naknadnih izmena lozinke, nova lozinka ne sme biti 						  jedna od 9 unesenih lozinki	</a:t>
            </a:r>
            <a:endParaRPr lang="sr-Latn-CS" sz="1800" dirty="0"/>
          </a:p>
          <a:p>
            <a:pPr marL="0" indent="0">
              <a:buNone/>
            </a:pPr>
            <a:r>
              <a:rPr lang="sr-Latn-CS" sz="1800" dirty="0" err="1" smtClean="0"/>
              <a:t>Novokreirana</a:t>
            </a:r>
            <a:r>
              <a:rPr lang="sr-Latn-CS" sz="1800" dirty="0" smtClean="0"/>
              <a:t> lozinka mora sadržati sve navedeno u cilju sigurnosti i zaštite pristupa Portal za Partnere.</a:t>
            </a:r>
          </a:p>
          <a:p>
            <a:pPr marL="0" indent="0">
              <a:buNone/>
            </a:pPr>
            <a:r>
              <a:rPr lang="sr-Latn-CS" sz="1800" dirty="0" smtClean="0"/>
              <a:t>Nakon </a:t>
            </a:r>
            <a:r>
              <a:rPr lang="sr-Latn-CS" sz="1800" dirty="0"/>
              <a:t>izvršenih </a:t>
            </a:r>
            <a:r>
              <a:rPr lang="sr-Latn-CS" sz="1800" dirty="0" smtClean="0"/>
              <a:t>promena lozinke, pristupiti Portalu za Partnere je moguć </a:t>
            </a:r>
            <a:r>
              <a:rPr lang="sr-Latn-CS" sz="1800" dirty="0"/>
              <a:t>sa dostavljenim korisničkim imenom i </a:t>
            </a:r>
            <a:r>
              <a:rPr lang="sr-Latn-CS" sz="1800" dirty="0" err="1" smtClean="0"/>
              <a:t>novokreiranom</a:t>
            </a:r>
            <a:r>
              <a:rPr lang="sr-Latn-CS" sz="1800" dirty="0" smtClean="0"/>
              <a:t> lozinkom.</a:t>
            </a:r>
          </a:p>
          <a:p>
            <a:pPr marL="0" indent="0">
              <a:buNone/>
            </a:pPr>
            <a:endParaRPr lang="sr-Latn-CS" sz="1800" dirty="0" smtClean="0"/>
          </a:p>
          <a:p>
            <a:pPr marL="0" indent="0">
              <a:buNone/>
            </a:pPr>
            <a:endParaRPr lang="sr-Latn-CS" sz="1800" dirty="0" smtClean="0"/>
          </a:p>
          <a:p>
            <a:endParaRPr lang="sr-Latn-RS" sz="1800" dirty="0"/>
          </a:p>
        </p:txBody>
      </p:sp>
      <p:pic>
        <p:nvPicPr>
          <p:cNvPr id="4" name="Picture 3"/>
          <p:cNvPicPr>
            <a:picLocks noChangeAspect="1"/>
          </p:cNvPicPr>
          <p:nvPr/>
        </p:nvPicPr>
        <p:blipFill>
          <a:blip r:embed="rId2"/>
          <a:stretch>
            <a:fillRect/>
          </a:stretch>
        </p:blipFill>
        <p:spPr>
          <a:xfrm>
            <a:off x="9210675" y="1"/>
            <a:ext cx="2143125" cy="685800"/>
          </a:xfrm>
          <a:prstGeom prst="rect">
            <a:avLst/>
          </a:prstGeom>
        </p:spPr>
      </p:pic>
      <p:pic>
        <p:nvPicPr>
          <p:cNvPr id="5" name="Picture 4"/>
          <p:cNvPicPr/>
          <p:nvPr/>
        </p:nvPicPr>
        <p:blipFill>
          <a:blip r:embed="rId3"/>
          <a:stretch>
            <a:fillRect/>
          </a:stretch>
        </p:blipFill>
        <p:spPr>
          <a:xfrm>
            <a:off x="1030531" y="1848335"/>
            <a:ext cx="4244853" cy="2177562"/>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5</a:t>
            </a:fld>
            <a:endParaRPr lang="sr-Latn-RS"/>
          </a:p>
        </p:txBody>
      </p:sp>
    </p:spTree>
    <p:extLst>
      <p:ext uri="{BB962C8B-B14F-4D97-AF65-F5344CB8AC3E}">
        <p14:creationId xmlns:p14="http://schemas.microsoft.com/office/powerpoint/2010/main" val="3558832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7199"/>
            <a:ext cx="10515600" cy="5719763"/>
          </a:xfrm>
        </p:spPr>
        <p:txBody>
          <a:bodyPr>
            <a:normAutofit/>
          </a:bodyPr>
          <a:lstStyle/>
          <a:p>
            <a:pPr marL="0" indent="0">
              <a:buNone/>
            </a:pPr>
            <a:r>
              <a:rPr lang="sr-Latn-CS" sz="1800" i="1" dirty="0" smtClean="0">
                <a:solidFill>
                  <a:srgbClr val="00B050"/>
                </a:solidFill>
              </a:rPr>
              <a:t>1.1. Izmena lozinke</a:t>
            </a:r>
          </a:p>
          <a:p>
            <a:pPr marL="0" indent="0">
              <a:buNone/>
            </a:pPr>
            <a:r>
              <a:rPr lang="sr-Latn-CS" sz="1800" dirty="0" smtClean="0"/>
              <a:t>Lozinka za prijavu na Portal za Partnere u bilo kom trenutku može biti izmenjena, klikom na </a:t>
            </a:r>
            <a:r>
              <a:rPr lang="sr-Latn-CS" sz="1800" i="1" dirty="0" smtClean="0">
                <a:solidFill>
                  <a:srgbClr val="00B050"/>
                </a:solidFill>
              </a:rPr>
              <a:t>Zaboravljena lozinka? .</a:t>
            </a:r>
            <a:r>
              <a:rPr lang="sr-Latn-CS" sz="1800" dirty="0" smtClean="0"/>
              <a:t>Nakon čega se otvara novi prozor na ekranu gde treba uneti korisničko ime kako bi na e-</a:t>
            </a:r>
            <a:r>
              <a:rPr lang="sr-Latn-CS" sz="1800" dirty="0" err="1" smtClean="0"/>
              <a:t>mail</a:t>
            </a:r>
            <a:r>
              <a:rPr lang="sr-Latn-CS" sz="1800" dirty="0" smtClean="0"/>
              <a:t> adresu pristigao e-</a:t>
            </a:r>
            <a:r>
              <a:rPr lang="sr-Latn-CS" sz="1800" dirty="0" err="1" smtClean="0"/>
              <a:t>mail</a:t>
            </a:r>
            <a:r>
              <a:rPr lang="sr-Latn-CS" sz="1800" dirty="0" smtClean="0"/>
              <a:t> </a:t>
            </a:r>
            <a:r>
              <a:rPr lang="sr-Latn-CS" sz="1800" i="1" dirty="0" smtClean="0"/>
              <a:t>Izmena lozinke Portal za partnere </a:t>
            </a:r>
            <a:r>
              <a:rPr lang="sr-Latn-CS" sz="1800" dirty="0" smtClean="0"/>
              <a:t>sa linkom za izmenu lozinke:</a:t>
            </a:r>
          </a:p>
          <a:p>
            <a:endParaRPr lang="sr-Latn-CS" sz="1800" dirty="0"/>
          </a:p>
          <a:p>
            <a:endParaRPr lang="sr-Latn-CS" sz="1800" dirty="0" smtClean="0"/>
          </a:p>
          <a:p>
            <a:endParaRPr lang="sr-Latn-CS" sz="1800" dirty="0"/>
          </a:p>
          <a:p>
            <a:endParaRPr lang="sr-Latn-CS" sz="1800" dirty="0" smtClean="0"/>
          </a:p>
          <a:p>
            <a:endParaRPr lang="sr-Latn-CS" sz="1800" dirty="0"/>
          </a:p>
          <a:p>
            <a:pPr marL="0" indent="0">
              <a:buNone/>
            </a:pPr>
            <a:r>
              <a:rPr lang="sr-Latn-CS" sz="1800" dirty="0"/>
              <a:t>Klikom na link iz e-</a:t>
            </a:r>
            <a:r>
              <a:rPr lang="sr-Latn-CS" sz="1800" dirty="0" err="1"/>
              <a:t>maila</a:t>
            </a:r>
            <a:r>
              <a:rPr lang="sr-Latn-CS" sz="1800" dirty="0"/>
              <a:t> otvara se prozor gde se kreira i potvrđuje nova lozinka, nakon čega </a:t>
            </a:r>
            <a:r>
              <a:rPr lang="sr-Latn-CS" sz="1800" dirty="0" smtClean="0"/>
              <a:t>se Portalu za Partnere pristupa </a:t>
            </a:r>
            <a:r>
              <a:rPr lang="sr-Latn-CS" sz="1800" dirty="0"/>
              <a:t>sa novom lozinkom:</a:t>
            </a:r>
            <a:endParaRPr lang="sr-Latn-RS" sz="1800" dirty="0"/>
          </a:p>
          <a:p>
            <a:endParaRPr lang="sr-Latn-CS" sz="1800" dirty="0" smtClean="0"/>
          </a:p>
          <a:p>
            <a:endParaRPr lang="sr-Latn-CS" sz="1800" dirty="0"/>
          </a:p>
          <a:p>
            <a:endParaRPr lang="sr-Latn-RS" sz="1800" dirty="0"/>
          </a:p>
        </p:txBody>
      </p:sp>
      <p:pic>
        <p:nvPicPr>
          <p:cNvPr id="4" name="Picture 3"/>
          <p:cNvPicPr>
            <a:picLocks noChangeAspect="1"/>
          </p:cNvPicPr>
          <p:nvPr/>
        </p:nvPicPr>
        <p:blipFill>
          <a:blip r:embed="rId2"/>
          <a:stretch>
            <a:fillRect/>
          </a:stretch>
        </p:blipFill>
        <p:spPr>
          <a:xfrm>
            <a:off x="8889500" y="0"/>
            <a:ext cx="2143125" cy="733425"/>
          </a:xfrm>
          <a:prstGeom prst="rect">
            <a:avLst/>
          </a:prstGeom>
        </p:spPr>
      </p:pic>
      <p:pic>
        <p:nvPicPr>
          <p:cNvPr id="5" name="Picture 4"/>
          <p:cNvPicPr>
            <a:picLocks noChangeAspect="1"/>
          </p:cNvPicPr>
          <p:nvPr/>
        </p:nvPicPr>
        <p:blipFill>
          <a:blip r:embed="rId3"/>
          <a:stretch>
            <a:fillRect/>
          </a:stretch>
        </p:blipFill>
        <p:spPr>
          <a:xfrm>
            <a:off x="467942" y="1918281"/>
            <a:ext cx="3264443" cy="1466758"/>
          </a:xfrm>
          <a:prstGeom prst="rect">
            <a:avLst/>
          </a:prstGeom>
        </p:spPr>
      </p:pic>
      <p:pic>
        <p:nvPicPr>
          <p:cNvPr id="6" name="Picture 5"/>
          <p:cNvPicPr>
            <a:picLocks noChangeAspect="1"/>
          </p:cNvPicPr>
          <p:nvPr/>
        </p:nvPicPr>
        <p:blipFill>
          <a:blip r:embed="rId4"/>
          <a:stretch>
            <a:fillRect/>
          </a:stretch>
        </p:blipFill>
        <p:spPr>
          <a:xfrm>
            <a:off x="4102643" y="1803981"/>
            <a:ext cx="2229155" cy="1663962"/>
          </a:xfrm>
          <a:prstGeom prst="rect">
            <a:avLst/>
          </a:prstGeom>
        </p:spPr>
      </p:pic>
      <p:pic>
        <p:nvPicPr>
          <p:cNvPr id="7" name="Picture 6"/>
          <p:cNvPicPr>
            <a:picLocks noChangeAspect="1"/>
          </p:cNvPicPr>
          <p:nvPr/>
        </p:nvPicPr>
        <p:blipFill>
          <a:blip r:embed="rId5"/>
          <a:stretch>
            <a:fillRect/>
          </a:stretch>
        </p:blipFill>
        <p:spPr>
          <a:xfrm>
            <a:off x="6785995" y="2047060"/>
            <a:ext cx="4113608" cy="1177803"/>
          </a:xfrm>
          <a:prstGeom prst="rect">
            <a:avLst/>
          </a:prstGeom>
        </p:spPr>
      </p:pic>
      <p:pic>
        <p:nvPicPr>
          <p:cNvPr id="8" name="Picture 7"/>
          <p:cNvPicPr/>
          <p:nvPr/>
        </p:nvPicPr>
        <p:blipFill>
          <a:blip r:embed="rId6"/>
          <a:stretch>
            <a:fillRect/>
          </a:stretch>
        </p:blipFill>
        <p:spPr>
          <a:xfrm>
            <a:off x="1400359" y="4501865"/>
            <a:ext cx="2521011" cy="1433924"/>
          </a:xfrm>
          <a:prstGeom prst="rect">
            <a:avLst/>
          </a:prstGeom>
        </p:spPr>
      </p:pic>
      <p:pic>
        <p:nvPicPr>
          <p:cNvPr id="9" name="Picture 8"/>
          <p:cNvPicPr>
            <a:picLocks noChangeAspect="1"/>
          </p:cNvPicPr>
          <p:nvPr/>
        </p:nvPicPr>
        <p:blipFill>
          <a:blip r:embed="rId7"/>
          <a:stretch>
            <a:fillRect/>
          </a:stretch>
        </p:blipFill>
        <p:spPr>
          <a:xfrm>
            <a:off x="4952726" y="4327345"/>
            <a:ext cx="2286548" cy="1698579"/>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6</a:t>
            </a:fld>
            <a:endParaRPr lang="sr-Latn-RS"/>
          </a:p>
        </p:txBody>
      </p:sp>
    </p:spTree>
    <p:extLst>
      <p:ext uri="{BB962C8B-B14F-4D97-AF65-F5344CB8AC3E}">
        <p14:creationId xmlns:p14="http://schemas.microsoft.com/office/powerpoint/2010/main" val="12387542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5126"/>
            <a:ext cx="10515600" cy="6229105"/>
          </a:xfrm>
        </p:spPr>
        <p:txBody>
          <a:bodyPr>
            <a:normAutofit/>
          </a:bodyPr>
          <a:lstStyle/>
          <a:p>
            <a:pPr marL="0" indent="0">
              <a:buNone/>
            </a:pPr>
            <a:r>
              <a:rPr lang="sr-Latn-CS" sz="2400" dirty="0" smtClean="0">
                <a:solidFill>
                  <a:srgbClr val="00B050"/>
                </a:solidFill>
              </a:rPr>
              <a:t>2. OSNOVNA FORMA PORTALA ZA PARTNERE</a:t>
            </a:r>
            <a:endParaRPr lang="sr-Latn-RS" sz="2400" dirty="0" smtClean="0">
              <a:solidFill>
                <a:srgbClr val="00B050"/>
              </a:solidFill>
            </a:endParaRPr>
          </a:p>
          <a:p>
            <a:pPr marL="0" indent="0">
              <a:buNone/>
            </a:pPr>
            <a:endParaRPr lang="sr-Latn-RS" sz="1800" dirty="0" smtClean="0"/>
          </a:p>
          <a:p>
            <a:pPr marL="0" indent="0">
              <a:buNone/>
            </a:pPr>
            <a:r>
              <a:rPr lang="sr-Latn-RS" sz="1800" dirty="0" smtClean="0"/>
              <a:t>Nakon </a:t>
            </a:r>
            <a:r>
              <a:rPr lang="sr-Latn-RS" sz="1800" dirty="0"/>
              <a:t>uspešnog </a:t>
            </a:r>
            <a:r>
              <a:rPr lang="sr-Latn-RS" sz="1800" dirty="0" err="1"/>
              <a:t>logovanja</a:t>
            </a:r>
            <a:r>
              <a:rPr lang="sr-Latn-RS" sz="1800" dirty="0"/>
              <a:t> na Portal otvara se početna stranica. Stranica sadrži teme sa aktuelnim ponudama Banke za keš i stambene kredite, podatke o paketima </a:t>
            </a:r>
            <a:r>
              <a:rPr lang="sr-Latn-RS" sz="1800" dirty="0" smtClean="0"/>
              <a:t>računa, </a:t>
            </a:r>
            <a:r>
              <a:rPr lang="sr-Latn-RS" sz="1800" dirty="0"/>
              <a:t>kao </a:t>
            </a:r>
            <a:r>
              <a:rPr lang="sr-Latn-RS" sz="1800" dirty="0" smtClean="0"/>
              <a:t>i </a:t>
            </a:r>
            <a:r>
              <a:rPr lang="sr-Latn-RS" sz="1800" dirty="0"/>
              <a:t>Važne informacije gde se nalaze sve aktuelne informacije. Odabirom (klikom) na </a:t>
            </a:r>
            <a:r>
              <a:rPr lang="sr-Latn-RS" sz="1800" i="1" dirty="0" smtClean="0">
                <a:solidFill>
                  <a:srgbClr val="00B050"/>
                </a:solidFill>
              </a:rPr>
              <a:t>Saznaj Više </a:t>
            </a:r>
            <a:r>
              <a:rPr lang="sr-Latn-RS" sz="1800" dirty="0" smtClean="0"/>
              <a:t>neke od celina </a:t>
            </a:r>
            <a:r>
              <a:rPr lang="sr-Latn-RS" sz="1800" dirty="0"/>
              <a:t>pristupa </a:t>
            </a:r>
            <a:r>
              <a:rPr lang="sr-Latn-RS" sz="1800" dirty="0" smtClean="0"/>
              <a:t>se kreditnom kalkulatoru i svim aktuelnim uslovima kreditiranja, </a:t>
            </a:r>
            <a:r>
              <a:rPr lang="sr-Latn-RS" sz="1800" dirty="0"/>
              <a:t>kreditni vodič i sve ostale neophodne informacije kako za potencijalne klijente, tako i za same partnere</a:t>
            </a:r>
            <a:r>
              <a:rPr lang="sr-Latn-RS" sz="1800" dirty="0" smtClean="0"/>
              <a:t>.  </a:t>
            </a:r>
          </a:p>
          <a:p>
            <a:pPr marL="0" indent="0">
              <a:buNone/>
            </a:pPr>
            <a:r>
              <a:rPr lang="sr-Latn-RS" sz="1800" dirty="0"/>
              <a:t>Na naslovnoj liniji u desnom uglu nalaze se komande za podešavanje osnovnih funkcija ekrana: klikom na prvo polje u naslovnoj liniji moguće je podesiti pozadinsku temu portala (belu ili crnu), sledeće polje služi za podešavanje jezika na kome će Portal </a:t>
            </a:r>
            <a:r>
              <a:rPr lang="sr-Latn-RS" sz="1800" dirty="0" err="1" smtClean="0"/>
              <a:t>funkcionsati</a:t>
            </a:r>
            <a:r>
              <a:rPr lang="sr-Latn-RS" sz="1800" dirty="0" smtClean="0"/>
              <a:t> (preporučeno </a:t>
            </a:r>
            <a:r>
              <a:rPr lang="sr-Latn-RS" sz="1800" dirty="0"/>
              <a:t>je korišćenje Srpskog jezika) i poslednje polje služi za odjavu/prijavu </a:t>
            </a:r>
            <a:r>
              <a:rPr lang="sr-Latn-RS" sz="1800" dirty="0" smtClean="0"/>
              <a:t>na Portal za Partnere, </a:t>
            </a:r>
            <a:r>
              <a:rPr lang="sr-Latn-RS" sz="1800" dirty="0"/>
              <a:t>kao i </a:t>
            </a:r>
            <a:r>
              <a:rPr lang="sr-Latn-RS" sz="1800" dirty="0" smtClean="0"/>
              <a:t>opciju </a:t>
            </a:r>
            <a:r>
              <a:rPr lang="sr-Latn-RS" sz="1800" dirty="0"/>
              <a:t>za izmenu lozinke: </a:t>
            </a:r>
          </a:p>
          <a:p>
            <a:pPr marL="0" indent="0">
              <a:buNone/>
            </a:pPr>
            <a:endParaRPr lang="sr-Latn-RS" sz="1800" dirty="0" smtClean="0"/>
          </a:p>
          <a:p>
            <a:pPr marL="0" indent="0">
              <a:buNone/>
            </a:pPr>
            <a:endParaRPr lang="sr-Latn-RS" sz="1800" dirty="0"/>
          </a:p>
          <a:p>
            <a:pPr marL="0" indent="0">
              <a:buNone/>
            </a:pPr>
            <a:endParaRPr lang="sr-Latn-RS" sz="1800" dirty="0"/>
          </a:p>
        </p:txBody>
      </p:sp>
      <p:pic>
        <p:nvPicPr>
          <p:cNvPr id="4" name="Picture 3"/>
          <p:cNvPicPr>
            <a:picLocks noChangeAspect="1"/>
          </p:cNvPicPr>
          <p:nvPr/>
        </p:nvPicPr>
        <p:blipFill>
          <a:blip r:embed="rId2"/>
          <a:stretch>
            <a:fillRect/>
          </a:stretch>
        </p:blipFill>
        <p:spPr>
          <a:xfrm>
            <a:off x="8826148" y="0"/>
            <a:ext cx="2143125" cy="733425"/>
          </a:xfrm>
          <a:prstGeom prst="rect">
            <a:avLst/>
          </a:prstGeom>
        </p:spPr>
      </p:pic>
      <p:pic>
        <p:nvPicPr>
          <p:cNvPr id="6" name="Picture 5"/>
          <p:cNvPicPr/>
          <p:nvPr/>
        </p:nvPicPr>
        <p:blipFill>
          <a:blip r:embed="rId3"/>
          <a:stretch>
            <a:fillRect/>
          </a:stretch>
        </p:blipFill>
        <p:spPr>
          <a:xfrm>
            <a:off x="1023378" y="3637939"/>
            <a:ext cx="5731510" cy="281876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7</a:t>
            </a:fld>
            <a:endParaRPr lang="sr-Latn-RS"/>
          </a:p>
        </p:txBody>
      </p:sp>
    </p:spTree>
    <p:extLst>
      <p:ext uri="{BB962C8B-B14F-4D97-AF65-F5344CB8AC3E}">
        <p14:creationId xmlns:p14="http://schemas.microsoft.com/office/powerpoint/2010/main" val="2289349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41838"/>
            <a:ext cx="10515600" cy="5535125"/>
          </a:xfrm>
        </p:spPr>
        <p:txBody>
          <a:bodyPr>
            <a:normAutofit/>
          </a:bodyPr>
          <a:lstStyle/>
          <a:p>
            <a:pPr marL="0" indent="0">
              <a:buNone/>
            </a:pPr>
            <a:endParaRPr lang="sr-Latn-CS" sz="1800" dirty="0"/>
          </a:p>
          <a:p>
            <a:pPr marL="0" indent="0">
              <a:buNone/>
            </a:pPr>
            <a:r>
              <a:rPr lang="sr-Latn-CS" sz="1800" dirty="0"/>
              <a:t>Kroz osnovnu formu Portala za Partnere na raspolaganju su aktuelne informacije u vezi kreditiranja klijenata. Kreditni kalkulator koji omogućava brzo i pregledno prezentovanje modela kredita na željeni iznos, čime se omogućava brz uvid u sve delove kredita. Iz osnovne forme se dalje prelazi u ostale funkcionalnosti Portala za </a:t>
            </a:r>
            <a:r>
              <a:rPr lang="sr-Latn-CS" sz="1800" dirty="0" err="1"/>
              <a:t>Partenre</a:t>
            </a:r>
            <a:r>
              <a:rPr lang="sr-Latn-CS" sz="1800" dirty="0"/>
              <a:t> preko glavnog (padajućeg) menija.</a:t>
            </a:r>
          </a:p>
          <a:p>
            <a:pPr marL="0" indent="0">
              <a:buNone/>
            </a:pPr>
            <a:r>
              <a:rPr lang="sr-Latn-CS" sz="1800" dirty="0" smtClean="0"/>
              <a:t>U levom uglu naslovne linije nalazi se polje                    preko koga se ulazi u glavni (padajući) meni Portala za Partnere sa svim segmentima koje su dostupni kroz Portal za Partnere:</a:t>
            </a:r>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endParaRPr lang="sr-Latn-CS" sz="1800" dirty="0" smtClean="0"/>
          </a:p>
        </p:txBody>
      </p:sp>
      <p:pic>
        <p:nvPicPr>
          <p:cNvPr id="4" name="Picture 3"/>
          <p:cNvPicPr>
            <a:picLocks noChangeAspect="1"/>
          </p:cNvPicPr>
          <p:nvPr/>
        </p:nvPicPr>
        <p:blipFill>
          <a:blip r:embed="rId2"/>
          <a:stretch>
            <a:fillRect/>
          </a:stretch>
        </p:blipFill>
        <p:spPr>
          <a:xfrm>
            <a:off x="8958032" y="87923"/>
            <a:ext cx="2143125" cy="733425"/>
          </a:xfrm>
          <a:prstGeom prst="rect">
            <a:avLst/>
          </a:prstGeom>
        </p:spPr>
      </p:pic>
      <p:pic>
        <p:nvPicPr>
          <p:cNvPr id="8" name="Picture 7"/>
          <p:cNvPicPr/>
          <p:nvPr/>
        </p:nvPicPr>
        <p:blipFill>
          <a:blip r:embed="rId3"/>
          <a:stretch>
            <a:fillRect/>
          </a:stretch>
        </p:blipFill>
        <p:spPr>
          <a:xfrm>
            <a:off x="5004667" y="2171371"/>
            <a:ext cx="877570" cy="25590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8</a:t>
            </a:fld>
            <a:endParaRPr lang="sr-Latn-RS"/>
          </a:p>
        </p:txBody>
      </p:sp>
      <p:pic>
        <p:nvPicPr>
          <p:cNvPr id="7" name="Picture 6"/>
          <p:cNvPicPr>
            <a:picLocks noChangeAspect="1"/>
          </p:cNvPicPr>
          <p:nvPr/>
        </p:nvPicPr>
        <p:blipFill>
          <a:blip r:embed="rId4"/>
          <a:stretch>
            <a:fillRect/>
          </a:stretch>
        </p:blipFill>
        <p:spPr>
          <a:xfrm>
            <a:off x="2176236" y="3108329"/>
            <a:ext cx="2295238" cy="2676190"/>
          </a:xfrm>
          <a:prstGeom prst="rect">
            <a:avLst/>
          </a:prstGeom>
        </p:spPr>
      </p:pic>
    </p:spTree>
    <p:extLst>
      <p:ext uri="{BB962C8B-B14F-4D97-AF65-F5344CB8AC3E}">
        <p14:creationId xmlns:p14="http://schemas.microsoft.com/office/powerpoint/2010/main" val="681532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83199"/>
            <a:ext cx="10515600" cy="5793764"/>
          </a:xfrm>
        </p:spPr>
        <p:txBody>
          <a:bodyPr>
            <a:normAutofit/>
          </a:bodyPr>
          <a:lstStyle/>
          <a:p>
            <a:pPr marL="0" indent="0">
              <a:buNone/>
            </a:pPr>
            <a:r>
              <a:rPr lang="sr-Latn-CS" sz="1800" b="1" i="1" dirty="0" smtClean="0">
                <a:solidFill>
                  <a:srgbClr val="00B050"/>
                </a:solidFill>
              </a:rPr>
              <a:t>2.1. Preporuke</a:t>
            </a:r>
            <a:endParaRPr lang="sr-Latn-RS" sz="1800" b="1" i="1" dirty="0" smtClean="0">
              <a:solidFill>
                <a:srgbClr val="00B050"/>
              </a:solidFill>
            </a:endParaRPr>
          </a:p>
          <a:p>
            <a:pPr marL="0" indent="0">
              <a:buNone/>
            </a:pPr>
            <a:endParaRPr lang="sr-Latn-RS" sz="1800" dirty="0"/>
          </a:p>
          <a:p>
            <a:pPr marL="0" indent="0">
              <a:buNone/>
            </a:pPr>
            <a:r>
              <a:rPr lang="sr-Latn-RS" sz="1900" dirty="0" smtClean="0"/>
              <a:t>Odabirom </a:t>
            </a:r>
            <a:r>
              <a:rPr lang="sr-Latn-RS" sz="1900" dirty="0"/>
              <a:t>segmenta „Preporuke“ iz padajućeg menija dolazi do otvaranja ekrana sa listom svih unetih preporuka u Portal:</a:t>
            </a:r>
          </a:p>
          <a:p>
            <a:pPr marL="0" indent="0">
              <a:buNone/>
            </a:pPr>
            <a:endParaRPr lang="sr-Latn-CS" sz="1900" dirty="0" smtClean="0"/>
          </a:p>
          <a:p>
            <a:pPr marL="0" indent="0">
              <a:buNone/>
            </a:pPr>
            <a:r>
              <a:rPr lang="sr-Latn-RS" sz="1900" dirty="0" smtClean="0"/>
              <a:t>U </a:t>
            </a:r>
            <a:r>
              <a:rPr lang="sr-Latn-RS" sz="1900" dirty="0"/>
              <a:t>okviru segmenta Preporuke imamo na raspolaganju sledeće </a:t>
            </a:r>
            <a:r>
              <a:rPr lang="sr-Latn-RS" sz="1900" dirty="0" smtClean="0"/>
              <a:t>funkcionalnosti:</a:t>
            </a:r>
            <a:endParaRPr lang="sr-Latn-RS" sz="1900" dirty="0"/>
          </a:p>
          <a:p>
            <a:pPr lvl="0"/>
            <a:r>
              <a:rPr lang="sr-Latn-RS" sz="1900" dirty="0"/>
              <a:t>životni ciklus svake preporuke od momenta unosa do krajnje realizacije iste i uključivanja u obračun, ažuriranje promena se vrši na </a:t>
            </a:r>
            <a:r>
              <a:rPr lang="sr-Latn-RS" sz="1900" dirty="0" smtClean="0"/>
              <a:t>0.30h</a:t>
            </a:r>
            <a:r>
              <a:rPr lang="sr-Latn-RS" sz="1900" dirty="0"/>
              <a:t>;</a:t>
            </a:r>
          </a:p>
          <a:p>
            <a:pPr lvl="0"/>
            <a:r>
              <a:rPr lang="sr-Latn-RS" sz="1900" dirty="0"/>
              <a:t>pregled svih unetih i prosleđenih preporuka u Portal kroz spisak/listu istih koji se može eksportovati u Excel tabelu;</a:t>
            </a:r>
          </a:p>
          <a:p>
            <a:pPr lvl="0"/>
            <a:r>
              <a:rPr lang="sr-Latn-RS" sz="1900" dirty="0"/>
              <a:t>mogućnost unosa, izmene, brisanja preporuka;</a:t>
            </a:r>
          </a:p>
          <a:p>
            <a:pPr lvl="0"/>
            <a:r>
              <a:rPr lang="sr-Latn-RS" sz="1900" dirty="0"/>
              <a:t>mogućnost prosleđivanja prikupljene dokumentacije klijenta prilikom unosa preporuka;</a:t>
            </a:r>
          </a:p>
          <a:p>
            <a:pPr lvl="0"/>
            <a:r>
              <a:rPr lang="sr-Latn-RS" sz="1900" dirty="0" smtClean="0"/>
              <a:t>provera </a:t>
            </a:r>
            <a:r>
              <a:rPr lang="sr-Latn-RS" sz="1900" dirty="0"/>
              <a:t>slobodnih termina za sastanak u </a:t>
            </a:r>
            <a:r>
              <a:rPr lang="sr-Latn-RS" sz="1900" dirty="0" smtClean="0"/>
              <a:t>ekspozituri </a:t>
            </a:r>
            <a:r>
              <a:rPr lang="sr-Latn-RS" sz="1900" dirty="0"/>
              <a:t>i </a:t>
            </a:r>
            <a:r>
              <a:rPr lang="sr-Latn-RS" sz="1900" dirty="0" smtClean="0"/>
              <a:t>zakazivanja </a:t>
            </a:r>
            <a:r>
              <a:rPr lang="sr-Latn-RS" sz="1900" dirty="0"/>
              <a:t>istih;</a:t>
            </a:r>
          </a:p>
          <a:p>
            <a:pPr lvl="0"/>
            <a:r>
              <a:rPr lang="sr-Latn-RS" sz="1900" dirty="0"/>
              <a:t>praćenje prodajne prilike i podnošenje zahteva </a:t>
            </a:r>
            <a:r>
              <a:rPr lang="sr-Latn-RS" sz="1900" dirty="0" smtClean="0"/>
              <a:t>preporuke.</a:t>
            </a:r>
          </a:p>
          <a:p>
            <a:pPr marL="0" indent="0">
              <a:buNone/>
            </a:pPr>
            <a:r>
              <a:rPr lang="sr-Latn-RS" sz="1900" dirty="0" smtClean="0"/>
              <a:t>Možete vršiti </a:t>
            </a:r>
            <a:r>
              <a:rPr lang="sr-Latn-RS" sz="1900" dirty="0" smtClean="0"/>
              <a:t>unos, izmenu i prosleđivanje </a:t>
            </a:r>
            <a:r>
              <a:rPr lang="sr-Latn-RS" sz="1900" dirty="0"/>
              <a:t>preporuke, kao i zakazivanje </a:t>
            </a:r>
            <a:r>
              <a:rPr lang="sr-Latn-RS" sz="1900" dirty="0" smtClean="0"/>
              <a:t>sastanka. </a:t>
            </a:r>
            <a:r>
              <a:rPr lang="sr-Latn-RS" sz="1900" dirty="0" err="1"/>
              <a:t>Partners</a:t>
            </a:r>
            <a:r>
              <a:rPr lang="sr-Latn-RS" sz="1900" dirty="0"/>
              <a:t> </a:t>
            </a:r>
            <a:r>
              <a:rPr lang="sr-Latn-RS" sz="1900" dirty="0" err="1"/>
              <a:t>team</a:t>
            </a:r>
            <a:r>
              <a:rPr lang="sr-Latn-RS" sz="1900" dirty="0"/>
              <a:t> može vršiti poništavanje i isključivanje preporuke iz obračuna.</a:t>
            </a:r>
          </a:p>
          <a:p>
            <a:pPr marL="0" lvl="0" indent="0">
              <a:buNone/>
            </a:pPr>
            <a:endParaRPr lang="sr-Latn-RS" sz="1900" dirty="0"/>
          </a:p>
          <a:p>
            <a:pPr marL="0" indent="0">
              <a:buNone/>
            </a:pPr>
            <a:endParaRPr lang="sr-Latn-RS" sz="1900" dirty="0"/>
          </a:p>
        </p:txBody>
      </p:sp>
      <p:pic>
        <p:nvPicPr>
          <p:cNvPr id="4" name="Picture 3"/>
          <p:cNvPicPr>
            <a:picLocks noChangeAspect="1"/>
          </p:cNvPicPr>
          <p:nvPr/>
        </p:nvPicPr>
        <p:blipFill>
          <a:blip r:embed="rId2"/>
          <a:stretch>
            <a:fillRect/>
          </a:stretch>
        </p:blipFill>
        <p:spPr>
          <a:xfrm>
            <a:off x="9019577" y="16486"/>
            <a:ext cx="2143125" cy="733425"/>
          </a:xfrm>
          <a:prstGeom prst="rect">
            <a:avLst/>
          </a:prstGeom>
        </p:spPr>
      </p:pic>
      <p:pic>
        <p:nvPicPr>
          <p:cNvPr id="5" name="Picture 4"/>
          <p:cNvPicPr/>
          <p:nvPr/>
        </p:nvPicPr>
        <p:blipFill>
          <a:blip r:embed="rId3"/>
          <a:stretch>
            <a:fillRect/>
          </a:stretch>
        </p:blipFill>
        <p:spPr>
          <a:xfrm>
            <a:off x="2750909" y="1562405"/>
            <a:ext cx="1180051" cy="410747"/>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9</a:t>
            </a:fld>
            <a:endParaRPr lang="sr-Latn-RS"/>
          </a:p>
        </p:txBody>
      </p:sp>
    </p:spTree>
    <p:extLst>
      <p:ext uri="{BB962C8B-B14F-4D97-AF65-F5344CB8AC3E}">
        <p14:creationId xmlns:p14="http://schemas.microsoft.com/office/powerpoint/2010/main" val="1237890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838200" y="246186"/>
            <a:ext cx="10515600" cy="6277706"/>
          </a:xfrm>
        </p:spPr>
        <p:txBody>
          <a:bodyPr>
            <a:normAutofit fontScale="92500" lnSpcReduction="10000"/>
          </a:bodyPr>
          <a:lstStyle/>
          <a:p>
            <a:pPr>
              <a:buFontTx/>
              <a:buChar char="-"/>
            </a:pPr>
            <a:r>
              <a:rPr lang="sr-Latn-CS" sz="2000" i="1" dirty="0">
                <a:solidFill>
                  <a:srgbClr val="00B050"/>
                </a:solidFill>
              </a:rPr>
              <a:t>p</a:t>
            </a:r>
            <a:r>
              <a:rPr lang="sr-Latn-CS" sz="2000" i="1" dirty="0" smtClean="0">
                <a:solidFill>
                  <a:srgbClr val="00B050"/>
                </a:solidFill>
              </a:rPr>
              <a:t>regled preporuka –</a:t>
            </a:r>
          </a:p>
          <a:p>
            <a:pPr marL="0" indent="0">
              <a:buNone/>
            </a:pPr>
            <a:endParaRPr lang="sr-Latn-CS" sz="2000" dirty="0" smtClean="0"/>
          </a:p>
          <a:p>
            <a:pPr marL="0" indent="0">
              <a:buNone/>
            </a:pPr>
            <a:r>
              <a:rPr lang="sr-Latn-CS" sz="1800" dirty="0" smtClean="0"/>
              <a:t>Ulaskom u segment Preporuke na ekranu se otvara </a:t>
            </a:r>
          </a:p>
          <a:p>
            <a:pPr marL="0" indent="0">
              <a:buNone/>
            </a:pPr>
            <a:r>
              <a:rPr lang="sr-Latn-CS" sz="1800" dirty="0"/>
              <a:t>l</a:t>
            </a:r>
            <a:r>
              <a:rPr lang="sr-Latn-CS" sz="1800" dirty="0" smtClean="0"/>
              <a:t>ista svih unetih preporuka koje su u procesu</a:t>
            </a:r>
          </a:p>
          <a:p>
            <a:pPr marL="0" indent="0">
              <a:buNone/>
            </a:pPr>
            <a:r>
              <a:rPr lang="sr-Latn-CS" sz="1800" dirty="0"/>
              <a:t>p</a:t>
            </a:r>
            <a:r>
              <a:rPr lang="sr-Latn-CS" sz="1800" dirty="0" smtClean="0"/>
              <a:t>raćenja. Svi podaci vezani za pojedinačnu</a:t>
            </a:r>
          </a:p>
          <a:p>
            <a:pPr marL="0" indent="0">
              <a:buNone/>
            </a:pPr>
            <a:r>
              <a:rPr lang="sr-Latn-CS" sz="1800" dirty="0" smtClean="0"/>
              <a:t>preporuku su predstavljeni u jednom redu i moguće</a:t>
            </a:r>
          </a:p>
          <a:p>
            <a:pPr marL="0" indent="0">
              <a:buNone/>
            </a:pPr>
            <a:r>
              <a:rPr lang="sr-Latn-CS" sz="1800" dirty="0"/>
              <a:t>j</a:t>
            </a:r>
            <a:r>
              <a:rPr lang="sr-Latn-CS" sz="1800" dirty="0" smtClean="0"/>
              <a:t>e pomeranjem pokazivača u desno pregledati sve</a:t>
            </a:r>
          </a:p>
          <a:p>
            <a:pPr marL="0" indent="0">
              <a:buNone/>
            </a:pPr>
            <a:r>
              <a:rPr lang="sr-Latn-CS" sz="1800" dirty="0"/>
              <a:t>r</a:t>
            </a:r>
            <a:r>
              <a:rPr lang="sr-Latn-CS" sz="1800" dirty="0" smtClean="0"/>
              <a:t>aspoložive podatke preporuke. </a:t>
            </a:r>
            <a:r>
              <a:rPr lang="sr-Latn-CS" sz="1800" dirty="0"/>
              <a:t>K</a:t>
            </a:r>
            <a:r>
              <a:rPr lang="sr-Latn-CS" sz="1800" dirty="0" smtClean="0"/>
              <a:t>likom na </a:t>
            </a:r>
          </a:p>
          <a:p>
            <a:pPr marL="0" indent="0">
              <a:buNone/>
            </a:pPr>
            <a:r>
              <a:rPr lang="sr-Latn-CS" sz="1800" dirty="0" smtClean="0"/>
              <a:t>preporuku otvara se </a:t>
            </a:r>
            <a:r>
              <a:rPr lang="sr-Latn-CS" sz="1800" dirty="0" err="1" smtClean="0"/>
              <a:t>edit</a:t>
            </a:r>
            <a:r>
              <a:rPr lang="sr-Latn-CS" sz="1800" dirty="0" smtClean="0"/>
              <a:t> cele preporuke na ekranu.</a:t>
            </a:r>
          </a:p>
          <a:p>
            <a:pPr marL="0" indent="0">
              <a:buNone/>
            </a:pPr>
            <a:r>
              <a:rPr lang="sr-Latn-CS" sz="1800" dirty="0" smtClean="0"/>
              <a:t>Na </a:t>
            </a:r>
            <a:r>
              <a:rPr lang="sr-Latn-CS" sz="1800" dirty="0"/>
              <a:t>početku svakog reda nalaze se sledeće ikonice</a:t>
            </a:r>
            <a:r>
              <a:rPr lang="sr-Latn-CS" sz="1800" dirty="0" smtClean="0"/>
              <a:t>:</a:t>
            </a:r>
          </a:p>
          <a:p>
            <a:pPr lvl="6">
              <a:buFont typeface="Wingdings" panose="05000000000000000000" pitchFamily="2" charset="2"/>
              <a:buChar char="§"/>
            </a:pPr>
            <a:endParaRPr lang="sr-Latn-CS" sz="1600" b="1" i="1" dirty="0" smtClean="0"/>
          </a:p>
          <a:p>
            <a:pPr lvl="6">
              <a:buFont typeface="Wingdings" panose="05000000000000000000" pitchFamily="2" charset="2"/>
              <a:buChar char="§"/>
            </a:pPr>
            <a:r>
              <a:rPr lang="sr-Latn-CS" sz="1600" b="1" i="1" dirty="0" smtClean="0"/>
              <a:t>Grupiši po koloni (Dovuci kolonu) </a:t>
            </a:r>
            <a:r>
              <a:rPr lang="sr-Latn-CS" sz="1600" dirty="0" smtClean="0"/>
              <a:t>– zarad praćenja preporuka po određenom atributu (koloni) prevuče se kolona u obeleženo polje;</a:t>
            </a:r>
          </a:p>
          <a:p>
            <a:pPr lvl="6">
              <a:buFont typeface="Wingdings" panose="05000000000000000000" pitchFamily="2" charset="2"/>
              <a:buChar char="§"/>
            </a:pPr>
            <a:r>
              <a:rPr lang="sr-Latn-CS" sz="1600" b="1" i="1" dirty="0" smtClean="0"/>
              <a:t>Prazan ček boks </a:t>
            </a:r>
            <a:r>
              <a:rPr lang="sr-Latn-CS" sz="1600" dirty="0" smtClean="0"/>
              <a:t>na početku svakog reda služi za </a:t>
            </a:r>
            <a:r>
              <a:rPr lang="sr-Latn-CS" sz="1600" dirty="0" err="1" smtClean="0"/>
              <a:t>selektovanje</a:t>
            </a:r>
            <a:r>
              <a:rPr lang="sr-Latn-CS" sz="1600" dirty="0" smtClean="0"/>
              <a:t> preporuka;</a:t>
            </a:r>
          </a:p>
          <a:p>
            <a:pPr lvl="6">
              <a:buFont typeface="Wingdings" panose="05000000000000000000" pitchFamily="2" charset="2"/>
              <a:buChar char="§"/>
            </a:pPr>
            <a:r>
              <a:rPr lang="sr-Latn-CS" sz="1600" b="1" i="1" dirty="0" smtClean="0"/>
              <a:t>Plus</a:t>
            </a:r>
            <a:r>
              <a:rPr lang="sr-Latn-CS" sz="1600" dirty="0" smtClean="0"/>
              <a:t> služi za unos preporuke u Portal i nakon toga </a:t>
            </a:r>
            <a:r>
              <a:rPr lang="sr-Latn-CS" sz="1600" dirty="0" err="1" smtClean="0"/>
              <a:t>procesuiranje</a:t>
            </a:r>
            <a:r>
              <a:rPr lang="sr-Latn-CS" sz="1600" dirty="0" smtClean="0"/>
              <a:t> iste;</a:t>
            </a:r>
          </a:p>
          <a:p>
            <a:pPr lvl="6">
              <a:buFont typeface="Wingdings" panose="05000000000000000000" pitchFamily="2" charset="2"/>
              <a:buChar char="§"/>
            </a:pPr>
            <a:r>
              <a:rPr lang="sr-Latn-CS" sz="1600" b="1" i="1" dirty="0" smtClean="0"/>
              <a:t>“olovka“ </a:t>
            </a:r>
            <a:r>
              <a:rPr lang="sr-Latn-CS" sz="1600" dirty="0" smtClean="0"/>
              <a:t>služi za izmenu podataka preporuke (u slučaju da je preporuka već prosleđena, neophodno je e-</a:t>
            </a:r>
            <a:r>
              <a:rPr lang="sr-Latn-CS" sz="1600" dirty="0" err="1" smtClean="0"/>
              <a:t>mailom</a:t>
            </a:r>
            <a:r>
              <a:rPr lang="sr-Latn-CS" sz="1600" dirty="0" smtClean="0"/>
              <a:t> na </a:t>
            </a:r>
            <a:r>
              <a:rPr lang="sr-Latn-CS" sz="1600" dirty="0" smtClean="0">
                <a:hlinkClick r:id="rId2"/>
              </a:rPr>
              <a:t>partners@otpbanka.rs</a:t>
            </a:r>
            <a:r>
              <a:rPr lang="sr-Latn-CS" sz="1600" dirty="0" smtClean="0"/>
              <a:t> obavestiti administratora da dozvoli izmenu preporuke;</a:t>
            </a:r>
          </a:p>
          <a:p>
            <a:pPr lvl="6">
              <a:buFont typeface="Wingdings" panose="05000000000000000000" pitchFamily="2" charset="2"/>
              <a:buChar char="§"/>
            </a:pPr>
            <a:r>
              <a:rPr lang="sr-Latn-CS" sz="1600" b="1" i="1" dirty="0" smtClean="0"/>
              <a:t>“kanta za smeće“ </a:t>
            </a:r>
            <a:r>
              <a:rPr lang="sr-Latn-CS" sz="1600" dirty="0" smtClean="0"/>
              <a:t>služi za brisanje preporuke (na isti način kao i izmena preporuke u slučaju da je preporuka već prosleđena u sistem Banke);</a:t>
            </a:r>
          </a:p>
          <a:p>
            <a:pPr lvl="6">
              <a:buFont typeface="Wingdings" panose="05000000000000000000" pitchFamily="2" charset="2"/>
              <a:buChar char="§"/>
            </a:pPr>
            <a:r>
              <a:rPr lang="sr-Latn-CS" sz="1600" b="1" i="1" dirty="0" smtClean="0"/>
              <a:t>“dokument“ </a:t>
            </a:r>
            <a:r>
              <a:rPr lang="sr-Latn-CS" sz="1600" dirty="0" smtClean="0"/>
              <a:t>služi za </a:t>
            </a:r>
            <a:r>
              <a:rPr lang="sr-Latn-CS" sz="1600" dirty="0" err="1" smtClean="0"/>
              <a:t>upload</a:t>
            </a:r>
            <a:r>
              <a:rPr lang="sr-Latn-CS" sz="1600" dirty="0" smtClean="0"/>
              <a:t> prateće dokumentacije i prosleđivanje iste u sistem Banke.</a:t>
            </a:r>
          </a:p>
          <a:p>
            <a:pPr marL="0" indent="0">
              <a:buNone/>
            </a:pPr>
            <a:r>
              <a:rPr lang="sr-Latn-CS" sz="1800" dirty="0" smtClean="0"/>
              <a:t>		            		</a:t>
            </a:r>
          </a:p>
          <a:p>
            <a:pPr marL="0" indent="0">
              <a:buNone/>
            </a:pPr>
            <a:endParaRPr lang="sr-Latn-CS" sz="1800" dirty="0"/>
          </a:p>
          <a:p>
            <a:pPr marL="0" indent="0">
              <a:buNone/>
            </a:pPr>
            <a:endParaRPr lang="sr-Latn-CS" sz="1800" dirty="0" smtClean="0"/>
          </a:p>
          <a:p>
            <a:pPr marL="0" indent="0">
              <a:buNone/>
            </a:pPr>
            <a:endParaRPr lang="sr-Latn-CS" sz="1800" dirty="0" smtClean="0"/>
          </a:p>
          <a:p>
            <a:pPr marL="0" indent="0">
              <a:buNone/>
            </a:pPr>
            <a:endParaRPr lang="sr-Latn-CS" sz="1800" dirty="0" smtClean="0"/>
          </a:p>
        </p:txBody>
      </p:sp>
      <p:pic>
        <p:nvPicPr>
          <p:cNvPr id="8" name="Picture 7"/>
          <p:cNvPicPr/>
          <p:nvPr/>
        </p:nvPicPr>
        <p:blipFill>
          <a:blip r:embed="rId3"/>
          <a:stretch>
            <a:fillRect/>
          </a:stretch>
        </p:blipFill>
        <p:spPr>
          <a:xfrm>
            <a:off x="5853062" y="1125781"/>
            <a:ext cx="5180965" cy="2362200"/>
          </a:xfrm>
          <a:prstGeom prst="rect">
            <a:avLst/>
          </a:prstGeom>
        </p:spPr>
      </p:pic>
      <p:pic>
        <p:nvPicPr>
          <p:cNvPr id="9" name="Picture 8"/>
          <p:cNvPicPr>
            <a:picLocks noChangeAspect="1"/>
          </p:cNvPicPr>
          <p:nvPr/>
        </p:nvPicPr>
        <p:blipFill>
          <a:blip r:embed="rId4"/>
          <a:stretch>
            <a:fillRect/>
          </a:stretch>
        </p:blipFill>
        <p:spPr>
          <a:xfrm>
            <a:off x="9116292" y="0"/>
            <a:ext cx="2143125" cy="733425"/>
          </a:xfrm>
          <a:prstGeom prst="rect">
            <a:avLst/>
          </a:prstGeom>
        </p:spPr>
      </p:pic>
      <p:pic>
        <p:nvPicPr>
          <p:cNvPr id="5" name="Picture 4"/>
          <p:cNvPicPr/>
          <p:nvPr/>
        </p:nvPicPr>
        <p:blipFill>
          <a:blip r:embed="rId5"/>
          <a:stretch>
            <a:fillRect/>
          </a:stretch>
        </p:blipFill>
        <p:spPr>
          <a:xfrm>
            <a:off x="1002565" y="3820745"/>
            <a:ext cx="2145080" cy="2474547"/>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10</a:t>
            </a:fld>
            <a:endParaRPr lang="sr-Latn-RS"/>
          </a:p>
        </p:txBody>
      </p:sp>
    </p:spTree>
    <p:extLst>
      <p:ext uri="{BB962C8B-B14F-4D97-AF65-F5344CB8AC3E}">
        <p14:creationId xmlns:p14="http://schemas.microsoft.com/office/powerpoint/2010/main" val="38081384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9954"/>
            <a:ext cx="10515600" cy="5882054"/>
          </a:xfrm>
        </p:spPr>
        <p:txBody>
          <a:bodyPr>
            <a:normAutofit lnSpcReduction="10000"/>
          </a:bodyPr>
          <a:lstStyle/>
          <a:p>
            <a:pPr marL="0" indent="0">
              <a:buNone/>
            </a:pPr>
            <a:endParaRPr lang="sr-Latn-RS" sz="1800" dirty="0" smtClean="0"/>
          </a:p>
          <a:p>
            <a:pPr marL="0" indent="0">
              <a:buNone/>
            </a:pPr>
            <a:r>
              <a:rPr lang="sr-Latn-RS" sz="1800" dirty="0" smtClean="0"/>
              <a:t>U </a:t>
            </a:r>
            <a:r>
              <a:rPr lang="sr-Latn-RS" sz="1800" dirty="0"/>
              <a:t>desnom gornjem uglu ispod naslovne linije smešteni su sledeći alati koji olakšavaju proces rada sa preporukama</a:t>
            </a:r>
            <a:r>
              <a:rPr lang="sr-Latn-RS" sz="1800" dirty="0" smtClean="0"/>
              <a:t>:</a:t>
            </a:r>
          </a:p>
          <a:p>
            <a:pPr marL="0" indent="0">
              <a:buNone/>
            </a:pPr>
            <a:endParaRPr lang="sr-Latn-CS" sz="1800" dirty="0"/>
          </a:p>
          <a:p>
            <a:pPr marL="0" indent="0">
              <a:buNone/>
            </a:pPr>
            <a:endParaRPr lang="sr-Latn-CS" sz="1800" dirty="0" smtClean="0"/>
          </a:p>
          <a:p>
            <a:pPr>
              <a:buFont typeface="Wingdings" panose="05000000000000000000" pitchFamily="2" charset="2"/>
              <a:buChar char="ü"/>
            </a:pPr>
            <a:r>
              <a:rPr lang="sr-Latn-CS" sz="1800" dirty="0"/>
              <a:t> </a:t>
            </a:r>
            <a:r>
              <a:rPr lang="sr-Latn-CS" sz="1600" b="1" i="1" dirty="0" smtClean="0"/>
              <a:t>“Osveži“ </a:t>
            </a:r>
            <a:r>
              <a:rPr lang="sr-Latn-CS" sz="1600" dirty="0" smtClean="0"/>
              <a:t>služi za osvežavanje liste preporuka (uvid u najažurnije informacije);</a:t>
            </a:r>
          </a:p>
          <a:p>
            <a:pPr>
              <a:buFont typeface="Wingdings" panose="05000000000000000000" pitchFamily="2" charset="2"/>
              <a:buChar char="ü"/>
            </a:pPr>
            <a:r>
              <a:rPr lang="sr-Latn-CS" sz="1600" dirty="0"/>
              <a:t> </a:t>
            </a:r>
            <a:r>
              <a:rPr lang="sr-Latn-CS" sz="1600" b="1" i="1" dirty="0" smtClean="0"/>
              <a:t>“Filter“ </a:t>
            </a:r>
            <a:r>
              <a:rPr lang="sr-Latn-CS" sz="1600" dirty="0" smtClean="0"/>
              <a:t>služi za poništavanje aktiviranih filtera liste preporuka;</a:t>
            </a:r>
          </a:p>
          <a:p>
            <a:pPr>
              <a:buFont typeface="Wingdings" panose="05000000000000000000" pitchFamily="2" charset="2"/>
              <a:buChar char="ü"/>
            </a:pPr>
            <a:r>
              <a:rPr lang="sr-Latn-CS" sz="1600" dirty="0"/>
              <a:t> </a:t>
            </a:r>
            <a:r>
              <a:rPr lang="sr-Latn-CS" sz="1600" b="1" i="1" dirty="0" smtClean="0"/>
              <a:t>“Eksport“ </a:t>
            </a:r>
            <a:r>
              <a:rPr lang="sr-Latn-CS" sz="1600" dirty="0" smtClean="0"/>
              <a:t>služi za import liste preporuka u Excel tabelu (moguće je selektovati željene preporuke i samo njih importovati u Excel);</a:t>
            </a:r>
          </a:p>
          <a:p>
            <a:pPr>
              <a:buFont typeface="Wingdings" panose="05000000000000000000" pitchFamily="2" charset="2"/>
              <a:buChar char="ü"/>
            </a:pPr>
            <a:r>
              <a:rPr lang="sr-Latn-CS" sz="1600" dirty="0"/>
              <a:t> </a:t>
            </a:r>
            <a:r>
              <a:rPr lang="sr-Latn-CS" sz="1600" b="1" i="1" dirty="0" smtClean="0"/>
              <a:t>“Pretraži“ </a:t>
            </a:r>
            <a:r>
              <a:rPr lang="sr-Latn-CS" sz="1600" dirty="0" smtClean="0"/>
              <a:t>služi za pretraživanje željenog sa liste;</a:t>
            </a:r>
          </a:p>
          <a:p>
            <a:pPr>
              <a:buFont typeface="Wingdings" panose="05000000000000000000" pitchFamily="2" charset="2"/>
              <a:buChar char="ü"/>
            </a:pPr>
            <a:r>
              <a:rPr lang="sr-Latn-CS" sz="1600" dirty="0"/>
              <a:t> </a:t>
            </a:r>
            <a:r>
              <a:rPr lang="sr-Latn-CS" sz="1600" b="1" i="1" dirty="0" smtClean="0"/>
              <a:t>“Promeni vidljivost kolone“ </a:t>
            </a:r>
            <a:r>
              <a:rPr lang="sr-Latn-CS" sz="1600" dirty="0" smtClean="0"/>
              <a:t>služi za odabir željenih podataka u vezi preporuke.</a:t>
            </a:r>
          </a:p>
          <a:p>
            <a:pPr marL="0" indent="0">
              <a:buNone/>
            </a:pPr>
            <a:endParaRPr lang="sr-Latn-CS" sz="1600" dirty="0" smtClean="0"/>
          </a:p>
          <a:p>
            <a:pPr>
              <a:buFontTx/>
              <a:buChar char="-"/>
            </a:pPr>
            <a:r>
              <a:rPr lang="sr-Latn-CS" sz="1800" i="1" dirty="0" smtClean="0">
                <a:solidFill>
                  <a:srgbClr val="00B050"/>
                </a:solidFill>
              </a:rPr>
              <a:t>unos preporuke – </a:t>
            </a:r>
          </a:p>
          <a:p>
            <a:pPr marL="0" indent="0">
              <a:buNone/>
            </a:pPr>
            <a:endParaRPr lang="sr-Latn-CS" sz="1800" i="1" dirty="0">
              <a:solidFill>
                <a:srgbClr val="00B050"/>
              </a:solidFill>
            </a:endParaRPr>
          </a:p>
          <a:p>
            <a:pPr marL="0" indent="0">
              <a:buNone/>
            </a:pPr>
            <a:r>
              <a:rPr lang="sr-Latn-RS" sz="1800" dirty="0"/>
              <a:t>Prilikom unosa preporuke od </a:t>
            </a:r>
            <a:r>
              <a:rPr lang="sr-Latn-RS" sz="1800" dirty="0" smtClean="0"/>
              <a:t>krucijalne </a:t>
            </a:r>
            <a:r>
              <a:rPr lang="sr-Latn-RS" sz="1800" dirty="0"/>
              <a:t>važnosti je uneti tačne i precizne podatke </a:t>
            </a:r>
            <a:r>
              <a:rPr lang="sr-Latn-RS" sz="1800" dirty="0" smtClean="0"/>
              <a:t>klijenta, pre svega ime </a:t>
            </a:r>
            <a:r>
              <a:rPr lang="sr-Latn-RS" sz="1800" dirty="0"/>
              <a:t>i prezime, datum rođenja i broj </a:t>
            </a:r>
            <a:r>
              <a:rPr lang="sr-Latn-RS" sz="1800" dirty="0" smtClean="0"/>
              <a:t>telefona </a:t>
            </a:r>
            <a:r>
              <a:rPr lang="sr-Latn-RS" sz="1800" dirty="0"/>
              <a:t>kako bi </a:t>
            </a:r>
            <a:r>
              <a:rPr lang="sr-Latn-RS" sz="1800" dirty="0" smtClean="0"/>
              <a:t>sistem uspeo da prepozna </a:t>
            </a:r>
            <a:r>
              <a:rPr lang="sr-Latn-RS" sz="1800" dirty="0"/>
              <a:t>klijenta, </a:t>
            </a:r>
            <a:r>
              <a:rPr lang="sr-Latn-RS" sz="1800" dirty="0" smtClean="0"/>
              <a:t>prosledi </a:t>
            </a:r>
            <a:r>
              <a:rPr lang="sr-Latn-RS" sz="1800" dirty="0"/>
              <a:t>ga </a:t>
            </a:r>
            <a:r>
              <a:rPr lang="sr-Latn-RS" sz="1800" dirty="0" smtClean="0"/>
              <a:t>u Banku i bio u mogućnosti da adekvatno </a:t>
            </a:r>
            <a:r>
              <a:rPr lang="sr-Latn-RS" sz="1800" dirty="0"/>
              <a:t>isprati sve evidencije kroz </a:t>
            </a:r>
            <a:r>
              <a:rPr lang="sr-Latn-RS" sz="1800" dirty="0" smtClean="0"/>
              <a:t>sistem i prosledi ih kao </a:t>
            </a:r>
            <a:r>
              <a:rPr lang="sr-Latn-RS" sz="1800" dirty="0" err="1" smtClean="0"/>
              <a:t>feedback</a:t>
            </a:r>
            <a:r>
              <a:rPr lang="sr-Latn-RS" sz="1800" dirty="0" smtClean="0"/>
              <a:t> u Portal za Partnere.</a:t>
            </a:r>
          </a:p>
          <a:p>
            <a:pPr marL="0" indent="0">
              <a:buNone/>
            </a:pPr>
            <a:r>
              <a:rPr lang="sr-Latn-CS" sz="1800" dirty="0" smtClean="0"/>
              <a:t>Obavezni podaci prilikom unosa preporuke su ime i prezime, datum rođenja, broj telefona, ekspozitura i proizvod za koji klijent aplicira.</a:t>
            </a:r>
            <a:endParaRPr lang="sr-Latn-RS" sz="1800" dirty="0"/>
          </a:p>
        </p:txBody>
      </p:sp>
      <p:pic>
        <p:nvPicPr>
          <p:cNvPr id="5" name="Picture 4"/>
          <p:cNvPicPr>
            <a:picLocks noChangeAspect="1"/>
          </p:cNvPicPr>
          <p:nvPr/>
        </p:nvPicPr>
        <p:blipFill>
          <a:blip r:embed="rId2"/>
          <a:stretch>
            <a:fillRect/>
          </a:stretch>
        </p:blipFill>
        <p:spPr>
          <a:xfrm>
            <a:off x="1278181" y="1507487"/>
            <a:ext cx="3990975" cy="504825"/>
          </a:xfrm>
          <a:prstGeom prst="rect">
            <a:avLst/>
          </a:prstGeom>
        </p:spPr>
      </p:pic>
      <p:pic>
        <p:nvPicPr>
          <p:cNvPr id="6" name="Picture 5"/>
          <p:cNvPicPr>
            <a:picLocks noChangeAspect="1"/>
          </p:cNvPicPr>
          <p:nvPr/>
        </p:nvPicPr>
        <p:blipFill>
          <a:blip r:embed="rId3"/>
          <a:stretch>
            <a:fillRect/>
          </a:stretch>
        </p:blipFill>
        <p:spPr>
          <a:xfrm>
            <a:off x="92106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11</a:t>
            </a:fld>
            <a:endParaRPr lang="sr-Latn-RS"/>
          </a:p>
        </p:txBody>
      </p:sp>
    </p:spTree>
    <p:extLst>
      <p:ext uri="{BB962C8B-B14F-4D97-AF65-F5344CB8AC3E}">
        <p14:creationId xmlns:p14="http://schemas.microsoft.com/office/powerpoint/2010/main" val="37467248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83576"/>
            <a:ext cx="10515600" cy="6137031"/>
          </a:xfrm>
        </p:spPr>
        <p:txBody>
          <a:bodyPr>
            <a:normAutofit/>
          </a:bodyPr>
          <a:lstStyle/>
          <a:p>
            <a:pPr marL="0" indent="0">
              <a:buNone/>
            </a:pPr>
            <a:r>
              <a:rPr lang="sr-Latn-RS" sz="1800" dirty="0"/>
              <a:t>Klikom na “ + „ u levom gornjem uglu otvara se prozor za unos preporuke</a:t>
            </a:r>
            <a:r>
              <a:rPr lang="sr-Latn-RS" sz="1800" dirty="0" smtClean="0"/>
              <a:t>:</a:t>
            </a:r>
          </a:p>
          <a:p>
            <a:pPr marL="0" indent="0">
              <a:buNone/>
            </a:pPr>
            <a:endParaRPr lang="sr-Latn-CS" sz="1800" dirty="0"/>
          </a:p>
          <a:p>
            <a:pPr lvl="8">
              <a:buFont typeface="Wingdings" panose="05000000000000000000" pitchFamily="2" charset="2"/>
              <a:buChar char="Ø"/>
            </a:pPr>
            <a:r>
              <a:rPr lang="sr-Latn-CS" dirty="0" smtClean="0"/>
              <a:t>Pravilo </a:t>
            </a:r>
            <a:r>
              <a:rPr lang="sr-Latn-CS" dirty="0"/>
              <a:t>je da preporuka koja želi da aplicira za više proizvoda bude uneta za svaki proizvod posebno (stambeni kredit, keš kredit i prenos zarade); </a:t>
            </a:r>
          </a:p>
          <a:p>
            <a:pPr marL="3657600" lvl="8" indent="0">
              <a:buNone/>
            </a:pPr>
            <a:endParaRPr lang="sr-Latn-CS" dirty="0"/>
          </a:p>
          <a:p>
            <a:pPr lvl="8">
              <a:buFont typeface="Wingdings" panose="05000000000000000000" pitchFamily="2" charset="2"/>
              <a:buChar char="Ø"/>
            </a:pPr>
            <a:r>
              <a:rPr lang="sr-Latn-CS" dirty="0"/>
              <a:t>Nakon unosa svih podataka preporuke neophodno je kliknuti na polje “</a:t>
            </a:r>
            <a:r>
              <a:rPr lang="sr-Latn-CS" i="1" dirty="0"/>
              <a:t>Prihvati</a:t>
            </a:r>
            <a:r>
              <a:rPr lang="sr-Latn-CS" dirty="0"/>
              <a:t>“ kako bi Portal za Partnere snimio preporuku. Tako sačuvana preporuka ostaje sačuvana u Portalu za Partnere i u slučaju da se ne prosledi neće stići do sistema Banke;</a:t>
            </a:r>
          </a:p>
          <a:p>
            <a:pPr marL="0" indent="0">
              <a:buNone/>
            </a:pPr>
            <a:endParaRPr lang="sr-Latn-CS" sz="1800" dirty="0" smtClean="0"/>
          </a:p>
          <a:p>
            <a:pPr marL="0" indent="0">
              <a:buNone/>
            </a:pPr>
            <a:r>
              <a:rPr lang="sr-Latn-CS" sz="1800" dirty="0" smtClean="0"/>
              <a:t>Da bi se preporuka prosledila u sistem Banke neophodno je nakon unosa i prihvatanja unetog obavestiti Partnera da proslediti preporuku u sistem Banke.</a:t>
            </a:r>
          </a:p>
          <a:p>
            <a:pPr marL="0" indent="0">
              <a:buNone/>
            </a:pPr>
            <a:r>
              <a:rPr lang="sr-Latn-CS" sz="1800" dirty="0" smtClean="0"/>
              <a:t>Nakon </a:t>
            </a:r>
            <a:r>
              <a:rPr lang="sr-Latn-CS" sz="1800" dirty="0" smtClean="0"/>
              <a:t>što se </a:t>
            </a:r>
            <a:r>
              <a:rPr lang="sr-Latn-CS" sz="1800" dirty="0" smtClean="0"/>
              <a:t>uspešno prosledi </a:t>
            </a:r>
            <a:r>
              <a:rPr lang="sr-Latn-CS" sz="1800" dirty="0" smtClean="0"/>
              <a:t>preporuka </a:t>
            </a:r>
            <a:r>
              <a:rPr lang="sr-Latn-CS" sz="1800" dirty="0" smtClean="0"/>
              <a:t>u sistem Banke klijent bi trebalo da bude kontaktiran u naredna 24h, što možete ispratiti i kroz Portal. </a:t>
            </a:r>
          </a:p>
          <a:p>
            <a:pPr marL="0" indent="0">
              <a:buNone/>
            </a:pPr>
            <a:r>
              <a:rPr lang="sr-Latn-RS" sz="1800" dirty="0"/>
              <a:t>U slučaju da je klijent već dostavio overenu dokumentaciju moguće je istu proslediti u sistem Banke kroz formu (prosleđivanje dokumentacije nije neophodno da bi se preporuka prosledila u sistem banke, služi kao mogućnost za ubrzavanje procesa apliciranja klijenta za željeni kreditni proizvod):</a:t>
            </a:r>
          </a:p>
          <a:p>
            <a:pPr marL="0" indent="0">
              <a:buNone/>
            </a:pPr>
            <a:endParaRPr lang="sr-Latn-RS" sz="1800" dirty="0" smtClean="0"/>
          </a:p>
          <a:p>
            <a:pPr marL="0" indent="0">
              <a:buNone/>
            </a:pPr>
            <a:endParaRPr lang="sr-Latn-CS" sz="1800" dirty="0" smtClean="0"/>
          </a:p>
          <a:p>
            <a:pPr marL="0" indent="0">
              <a:buNone/>
            </a:pPr>
            <a:endParaRPr lang="sr-Latn-CS" sz="1800" dirty="0"/>
          </a:p>
          <a:p>
            <a:pPr marL="0" indent="0">
              <a:buNone/>
            </a:pPr>
            <a:endParaRPr lang="sr-Latn-RS" sz="1800" dirty="0"/>
          </a:p>
          <a:p>
            <a:pPr marL="0" indent="0">
              <a:buNone/>
            </a:pPr>
            <a:endParaRPr lang="sr-Latn-RS" sz="1800" dirty="0" smtClean="0"/>
          </a:p>
          <a:p>
            <a:pPr marL="0" indent="0">
              <a:buNone/>
            </a:pPr>
            <a:endParaRPr lang="sr-Latn-RS" sz="1800" dirty="0"/>
          </a:p>
        </p:txBody>
      </p:sp>
      <p:pic>
        <p:nvPicPr>
          <p:cNvPr id="4" name="Picture 3"/>
          <p:cNvPicPr>
            <a:picLocks noChangeAspect="1"/>
          </p:cNvPicPr>
          <p:nvPr/>
        </p:nvPicPr>
        <p:blipFill>
          <a:blip r:embed="rId2"/>
          <a:stretch>
            <a:fillRect/>
          </a:stretch>
        </p:blipFill>
        <p:spPr>
          <a:xfrm>
            <a:off x="1047387" y="1042622"/>
            <a:ext cx="3248348" cy="2447926"/>
          </a:xfrm>
          <a:prstGeom prst="rect">
            <a:avLst/>
          </a:prstGeom>
        </p:spPr>
      </p:pic>
      <p:pic>
        <p:nvPicPr>
          <p:cNvPr id="7" name="Picture 6"/>
          <p:cNvPicPr>
            <a:picLocks noChangeAspect="1"/>
          </p:cNvPicPr>
          <p:nvPr/>
        </p:nvPicPr>
        <p:blipFill>
          <a:blip r:embed="rId3"/>
          <a:stretch>
            <a:fillRect/>
          </a:stretch>
        </p:blipFill>
        <p:spPr>
          <a:xfrm>
            <a:off x="9050691"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12</a:t>
            </a:fld>
            <a:endParaRPr lang="sr-Latn-RS"/>
          </a:p>
        </p:txBody>
      </p:sp>
    </p:spTree>
    <p:extLst>
      <p:ext uri="{BB962C8B-B14F-4D97-AF65-F5344CB8AC3E}">
        <p14:creationId xmlns:p14="http://schemas.microsoft.com/office/powerpoint/2010/main" val="1882438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50631"/>
            <a:ext cx="10515600" cy="5882054"/>
          </a:xfrm>
        </p:spPr>
        <p:txBody>
          <a:bodyPr>
            <a:normAutofit/>
          </a:bodyPr>
          <a:lstStyle/>
          <a:p>
            <a:pPr marL="0" indent="0">
              <a:buNone/>
            </a:pPr>
            <a:endParaRPr lang="sr-Latn-CS" sz="1800" dirty="0"/>
          </a:p>
          <a:p>
            <a:pPr marL="0" indent="0">
              <a:buNone/>
            </a:pPr>
            <a:r>
              <a:rPr lang="sr-Latn-CS" sz="1800" dirty="0"/>
              <a:t>	</a:t>
            </a:r>
            <a:r>
              <a:rPr lang="sr-Latn-CS" sz="1800" dirty="0" smtClean="0"/>
              <a:t>			   </a:t>
            </a:r>
            <a:r>
              <a:rPr lang="sr-Latn-RS" sz="1800" dirty="0" smtClean="0"/>
              <a:t>Klikom na </a:t>
            </a:r>
            <a:r>
              <a:rPr lang="sr-Latn-RS" sz="1800" dirty="0"/>
              <a:t>polje </a:t>
            </a:r>
            <a:r>
              <a:rPr lang="sr-Latn-RS" sz="1800" dirty="0" smtClean="0"/>
              <a:t>“</a:t>
            </a:r>
            <a:r>
              <a:rPr lang="sr-Latn-RS" sz="1800" i="1" dirty="0" smtClean="0"/>
              <a:t>Otpremi</a:t>
            </a:r>
            <a:r>
              <a:rPr lang="sr-Latn-RS" sz="1800" dirty="0" smtClean="0"/>
              <a:t>“ otvara se </a:t>
            </a:r>
            <a:r>
              <a:rPr lang="sr-Latn-RS" sz="1800" dirty="0" err="1"/>
              <a:t>browse</a:t>
            </a:r>
            <a:r>
              <a:rPr lang="sr-Latn-RS" sz="1800" dirty="0"/>
              <a:t> dijalog preko </a:t>
            </a:r>
            <a:r>
              <a:rPr lang="sr-Latn-RS" sz="1800" dirty="0" smtClean="0"/>
              <a:t>koga </a:t>
            </a:r>
            <a:r>
              <a:rPr lang="sr-Latn-RS" sz="1800" dirty="0"/>
              <a:t>treba </a:t>
            </a:r>
            <a:r>
              <a:rPr lang="sr-Latn-RS" sz="1800" dirty="0" smtClean="0"/>
              <a:t>		</a:t>
            </a:r>
            <a:r>
              <a:rPr lang="sr-Latn-RS" sz="1800" dirty="0"/>
              <a:t>	</a:t>
            </a:r>
            <a:r>
              <a:rPr lang="sr-Latn-RS" sz="1800" dirty="0" smtClean="0"/>
              <a:t>	   pronaći </a:t>
            </a:r>
            <a:r>
              <a:rPr lang="sr-Latn-RS" sz="1800" dirty="0"/>
              <a:t>dokument na lokalnom </a:t>
            </a:r>
            <a:r>
              <a:rPr lang="sr-Latn-RS" sz="1800" dirty="0" smtClean="0"/>
              <a:t>disku i proslediti ga u sistem banke.</a:t>
            </a:r>
          </a:p>
          <a:p>
            <a:pPr marL="0" indent="0">
              <a:buNone/>
            </a:pPr>
            <a:r>
              <a:rPr lang="sr-Latn-CS" sz="1800" dirty="0"/>
              <a:t>	</a:t>
            </a:r>
            <a:r>
              <a:rPr lang="sr-Latn-CS" sz="1800" dirty="0" smtClean="0"/>
              <a:t>			   U zavisnosti od proizvoda za koji preporuka aplicira pojaviće se spisak 				   dokumentacije koju treba proslediti u sistem.</a:t>
            </a:r>
            <a:endParaRPr lang="sr-Latn-RS" sz="1800" dirty="0"/>
          </a:p>
          <a:p>
            <a:pPr marL="0" indent="0">
              <a:buNone/>
            </a:pPr>
            <a:r>
              <a:rPr lang="sr-Latn-CS" sz="1800" dirty="0" smtClean="0"/>
              <a:t>				   Neophodno je kačiti dokumente u polja predviđena za njih, kako bi se 				   pravilno raspodelila u sistem Banke.</a:t>
            </a:r>
            <a:endParaRPr lang="sr-Latn-RS" sz="1800" dirty="0" smtClean="0"/>
          </a:p>
          <a:p>
            <a:pPr marL="0" indent="0">
              <a:buNone/>
            </a:pPr>
            <a:endParaRPr lang="sr-Latn-RS" sz="1800" dirty="0"/>
          </a:p>
          <a:p>
            <a:pPr marL="0" indent="0">
              <a:buNone/>
            </a:pPr>
            <a:r>
              <a:rPr lang="sr-Latn-CS" sz="1800" dirty="0" smtClean="0"/>
              <a:t>Nakon </a:t>
            </a:r>
            <a:r>
              <a:rPr lang="sr-Latn-CS" sz="1800" dirty="0"/>
              <a:t>uspešnog slanja  dokumenta u dnu ekrana će se prikazati poruka „</a:t>
            </a:r>
            <a:r>
              <a:rPr lang="sr-Latn-CS" sz="1800" b="1" i="1" dirty="0"/>
              <a:t>Dokument otpremljen</a:t>
            </a:r>
            <a:r>
              <a:rPr lang="sr-Latn-CS" sz="1800" dirty="0"/>
              <a:t>“ , a klikom na taj naziv može se dovući i otvoriti dokument na bilo kom računaru</a:t>
            </a:r>
            <a:r>
              <a:rPr lang="sr-Latn-CS" sz="1800" dirty="0" smtClean="0"/>
              <a:t>.</a:t>
            </a:r>
          </a:p>
          <a:p>
            <a:pPr marL="0" indent="0">
              <a:buNone/>
            </a:pPr>
            <a:r>
              <a:rPr lang="sr-Latn-CS" sz="1800" dirty="0"/>
              <a:t>Postoji mogućnost da se na ovoj formi preuzme uputstvo tj. aktuelni vodič za stambene i gotovinske kredite.</a:t>
            </a:r>
            <a:endParaRPr lang="sr-Latn-CS" sz="1800" dirty="0" smtClean="0"/>
          </a:p>
          <a:p>
            <a:pPr marL="0" lvl="0" indent="0">
              <a:buNone/>
            </a:pPr>
            <a:r>
              <a:rPr lang="sr-Latn-CS" sz="1800" dirty="0">
                <a:solidFill>
                  <a:prstClr val="black"/>
                </a:solidFill>
              </a:rPr>
              <a:t>Nakon prosleđivanja preporuke u sistem Banke, Portal za Partnere omogućava i zakazivanje sastanka u željenoj ekspozituri i terminu koji klijentu odgovara.</a:t>
            </a:r>
          </a:p>
          <a:p>
            <a:pPr marL="0" lvl="0" indent="0">
              <a:buNone/>
            </a:pPr>
            <a:r>
              <a:rPr lang="sr-Latn-CS" sz="1800" dirty="0">
                <a:solidFill>
                  <a:prstClr val="black"/>
                </a:solidFill>
              </a:rPr>
              <a:t>Klikom na krajnje desno dugme (posle strelice za prosleđivanje preporuke)  </a:t>
            </a:r>
            <a:r>
              <a:rPr lang="sr-Latn-CS" sz="1800" dirty="0" smtClean="0">
                <a:solidFill>
                  <a:prstClr val="black"/>
                </a:solidFill>
              </a:rPr>
              <a:t>       </a:t>
            </a:r>
            <a:r>
              <a:rPr lang="sr-Latn-CS" sz="1800" b="1" i="1" dirty="0" smtClean="0">
                <a:solidFill>
                  <a:prstClr val="black"/>
                </a:solidFill>
              </a:rPr>
              <a:t>Zakaži </a:t>
            </a:r>
            <a:r>
              <a:rPr lang="sr-Latn-CS" sz="1800" b="1" i="1" dirty="0">
                <a:solidFill>
                  <a:prstClr val="black"/>
                </a:solidFill>
              </a:rPr>
              <a:t>sastanak</a:t>
            </a:r>
            <a:r>
              <a:rPr lang="sr-Latn-CS" sz="1800" dirty="0">
                <a:solidFill>
                  <a:prstClr val="black"/>
                </a:solidFill>
              </a:rPr>
              <a:t>, u Portalu se pojavljuje lista slobodnih termina za zakazivanje sastanaka. Nakon klika na neki od termina iz liste Portal šalje upit u vidu forme sa podacima o konkretnom terminu: </a:t>
            </a:r>
          </a:p>
          <a:p>
            <a:pPr marL="0" indent="0">
              <a:buNone/>
            </a:pPr>
            <a:endParaRPr lang="sr-Latn-CS" dirty="0" smtClean="0"/>
          </a:p>
          <a:p>
            <a:pPr marL="0" indent="0">
              <a:buNone/>
            </a:pPr>
            <a:endParaRPr lang="sr-Latn-CS" dirty="0" smtClean="0"/>
          </a:p>
        </p:txBody>
      </p:sp>
      <p:pic>
        <p:nvPicPr>
          <p:cNvPr id="5" name="Picture 4"/>
          <p:cNvPicPr>
            <a:picLocks noChangeAspect="1"/>
          </p:cNvPicPr>
          <p:nvPr/>
        </p:nvPicPr>
        <p:blipFill>
          <a:blip r:embed="rId2"/>
          <a:stretch>
            <a:fillRect/>
          </a:stretch>
        </p:blipFill>
        <p:spPr>
          <a:xfrm>
            <a:off x="953858" y="878354"/>
            <a:ext cx="3405609" cy="2037250"/>
          </a:xfrm>
          <a:prstGeom prst="rect">
            <a:avLst/>
          </a:prstGeom>
        </p:spPr>
      </p:pic>
      <p:pic>
        <p:nvPicPr>
          <p:cNvPr id="6" name="Picture 5"/>
          <p:cNvPicPr>
            <a:picLocks noChangeAspect="1"/>
          </p:cNvPicPr>
          <p:nvPr/>
        </p:nvPicPr>
        <p:blipFill>
          <a:blip r:embed="rId3"/>
          <a:stretch>
            <a:fillRect/>
          </a:stretch>
        </p:blipFill>
        <p:spPr>
          <a:xfrm>
            <a:off x="9068276"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13</a:t>
            </a:fld>
            <a:endParaRPr lang="sr-Latn-RS"/>
          </a:p>
        </p:txBody>
      </p:sp>
      <p:pic>
        <p:nvPicPr>
          <p:cNvPr id="8" name="Picture 7"/>
          <p:cNvPicPr/>
          <p:nvPr/>
        </p:nvPicPr>
        <p:blipFill>
          <a:blip r:embed="rId4"/>
          <a:stretch>
            <a:fillRect/>
          </a:stretch>
        </p:blipFill>
        <p:spPr>
          <a:xfrm>
            <a:off x="7869034" y="4928545"/>
            <a:ext cx="382465" cy="257957"/>
          </a:xfrm>
          <a:prstGeom prst="rect">
            <a:avLst/>
          </a:prstGeom>
        </p:spPr>
      </p:pic>
    </p:spTree>
    <p:extLst>
      <p:ext uri="{BB962C8B-B14F-4D97-AF65-F5344CB8AC3E}">
        <p14:creationId xmlns:p14="http://schemas.microsoft.com/office/powerpoint/2010/main" val="477330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80292"/>
            <a:ext cx="10515600" cy="6005146"/>
          </a:xfrm>
        </p:spPr>
        <p:txBody>
          <a:bodyPr>
            <a:normAutofit/>
          </a:bodyPr>
          <a:lstStyle/>
          <a:p>
            <a:pPr marL="0" indent="0">
              <a:buNone/>
            </a:pPr>
            <a:endParaRPr lang="sr-Latn-CS" sz="1800" dirty="0"/>
          </a:p>
          <a:p>
            <a:pPr marL="0" indent="0">
              <a:buNone/>
            </a:pPr>
            <a:endParaRPr lang="sr-Latn-CS" sz="1800" dirty="0" smtClean="0"/>
          </a:p>
          <a:p>
            <a:pPr marL="0" indent="0">
              <a:buNone/>
            </a:pPr>
            <a:endParaRPr lang="sr-Latn-CS" sz="1800" dirty="0"/>
          </a:p>
          <a:p>
            <a:pPr marL="0" indent="0">
              <a:buNone/>
            </a:pPr>
            <a:endParaRPr lang="sr-Latn-CS" sz="1800" dirty="0" smtClean="0"/>
          </a:p>
          <a:p>
            <a:pPr marL="0" indent="0">
              <a:buNone/>
            </a:pPr>
            <a:endParaRPr lang="sr-Latn-CS" sz="1800" dirty="0"/>
          </a:p>
          <a:p>
            <a:pPr marL="0" indent="0">
              <a:buNone/>
            </a:pPr>
            <a:r>
              <a:rPr lang="sr-Latn-RS" sz="1800" dirty="0" smtClean="0"/>
              <a:t>Klikom </a:t>
            </a:r>
            <a:r>
              <a:rPr lang="sr-Latn-RS" sz="1800" dirty="0"/>
              <a:t>na polje zakaži i potvrde izabranog termina u sistem Banke se š</a:t>
            </a:r>
            <a:r>
              <a:rPr lang="sr-Latn-RS" sz="1800" dirty="0" smtClean="0"/>
              <a:t>alje </a:t>
            </a:r>
            <a:r>
              <a:rPr lang="sr-Latn-RS" sz="1800" dirty="0"/>
              <a:t>konkretno zakazan </a:t>
            </a:r>
            <a:r>
              <a:rPr lang="sr-Latn-RS" sz="1800" dirty="0" err="1"/>
              <a:t>terimin</a:t>
            </a:r>
            <a:r>
              <a:rPr lang="sr-Latn-RS" sz="1800" dirty="0"/>
              <a:t>:</a:t>
            </a:r>
          </a:p>
          <a:p>
            <a:pPr marL="0" indent="0">
              <a:buNone/>
            </a:pPr>
            <a:endParaRPr lang="sr-Latn-CS" sz="1800" dirty="0" smtClean="0"/>
          </a:p>
          <a:p>
            <a:pPr marL="0" indent="0">
              <a:buNone/>
            </a:pPr>
            <a:r>
              <a:rPr lang="sr-Latn-CS" sz="1800" dirty="0" smtClean="0"/>
              <a:t> </a:t>
            </a:r>
          </a:p>
          <a:p>
            <a:pPr marL="0" indent="0">
              <a:buNone/>
            </a:pPr>
            <a:endParaRPr lang="sr-Latn-RS" sz="1800" dirty="0" smtClean="0"/>
          </a:p>
          <a:p>
            <a:pPr marL="0" indent="0">
              <a:buNone/>
            </a:pPr>
            <a:r>
              <a:rPr lang="sr-Latn-RS" sz="1800" dirty="0" smtClean="0"/>
              <a:t>Nakon </a:t>
            </a:r>
            <a:r>
              <a:rPr lang="sr-Latn-RS" sz="1800" dirty="0"/>
              <a:t>uspešnog zakazivanja Portal šalje poruku u dnu ekrana „</a:t>
            </a:r>
            <a:r>
              <a:rPr lang="sr-Latn-RS" sz="1800" i="1" dirty="0"/>
              <a:t>Sastanak zakazan</a:t>
            </a:r>
            <a:r>
              <a:rPr lang="sr-Latn-RS" sz="1800" dirty="0"/>
              <a:t>“</a:t>
            </a:r>
          </a:p>
          <a:p>
            <a:pPr marL="0" indent="0">
              <a:buNone/>
            </a:pPr>
            <a:r>
              <a:rPr lang="sr-Latn-RS" sz="1800" dirty="0" smtClean="0"/>
              <a:t>Time </a:t>
            </a:r>
            <a:r>
              <a:rPr lang="sr-Latn-RS" sz="1800" dirty="0"/>
              <a:t>je završen proces prosleđivanja preporuke u sistem Banke, nakon čega je moguće pratiti preporuku kroz </a:t>
            </a:r>
            <a:r>
              <a:rPr lang="sr-Latn-RS" sz="1800" dirty="0" smtClean="0"/>
              <a:t>Portal za Partnere (kontaktiranje </a:t>
            </a:r>
            <a:r>
              <a:rPr lang="sr-Latn-RS" sz="1800" dirty="0"/>
              <a:t>klijenta, odgovor klijenta na poziv, zakazivanje sastanka, </a:t>
            </a:r>
            <a:r>
              <a:rPr lang="sr-Latn-RS" sz="1800" dirty="0" smtClean="0"/>
              <a:t>rezultat sastanka</a:t>
            </a:r>
            <a:r>
              <a:rPr lang="sr-Latn-RS" sz="1800" dirty="0"/>
              <a:t>, podnošenje zahteva, status i realizaciju istog</a:t>
            </a:r>
            <a:r>
              <a:rPr lang="sr-Latn-RS" sz="1800" dirty="0" smtClean="0"/>
              <a:t>).</a:t>
            </a:r>
            <a:endParaRPr lang="sr-Latn-RS" sz="1800" dirty="0"/>
          </a:p>
          <a:p>
            <a:pPr marL="0" indent="0">
              <a:buNone/>
            </a:pPr>
            <a:endParaRPr lang="sr-Latn-RS" sz="1800" dirty="0"/>
          </a:p>
        </p:txBody>
      </p:sp>
      <p:pic>
        <p:nvPicPr>
          <p:cNvPr id="5" name="Picture 4"/>
          <p:cNvPicPr/>
          <p:nvPr/>
        </p:nvPicPr>
        <p:blipFill>
          <a:blip r:embed="rId2"/>
          <a:stretch>
            <a:fillRect/>
          </a:stretch>
        </p:blipFill>
        <p:spPr>
          <a:xfrm>
            <a:off x="1451021" y="577910"/>
            <a:ext cx="2940003" cy="1862870"/>
          </a:xfrm>
          <a:prstGeom prst="rect">
            <a:avLst/>
          </a:prstGeom>
        </p:spPr>
      </p:pic>
      <p:pic>
        <p:nvPicPr>
          <p:cNvPr id="6" name="Picture 5"/>
          <p:cNvPicPr/>
          <p:nvPr/>
        </p:nvPicPr>
        <p:blipFill>
          <a:blip r:embed="rId3"/>
          <a:stretch>
            <a:fillRect/>
          </a:stretch>
        </p:blipFill>
        <p:spPr>
          <a:xfrm>
            <a:off x="1646848" y="3075832"/>
            <a:ext cx="2332990" cy="647700"/>
          </a:xfrm>
          <a:prstGeom prst="rect">
            <a:avLst/>
          </a:prstGeom>
        </p:spPr>
      </p:pic>
      <p:pic>
        <p:nvPicPr>
          <p:cNvPr id="7" name="Picture 6"/>
          <p:cNvPicPr/>
          <p:nvPr/>
        </p:nvPicPr>
        <p:blipFill rotWithShape="1">
          <a:blip r:embed="rId4"/>
          <a:srcRect l="28454" t="90651" r="32986" b="3483"/>
          <a:stretch/>
        </p:blipFill>
        <p:spPr bwMode="auto">
          <a:xfrm>
            <a:off x="8798783" y="3940313"/>
            <a:ext cx="2202815" cy="247650"/>
          </a:xfrm>
          <a:prstGeom prst="rect">
            <a:avLst/>
          </a:prstGeom>
          <a:ln>
            <a:noFill/>
          </a:ln>
          <a:extLst>
            <a:ext uri="{53640926-AAD7-44D8-BBD7-CCE9431645EC}">
              <a14:shadowObscured xmlns:a14="http://schemas.microsoft.com/office/drawing/2010/main"/>
            </a:ext>
          </a:extLst>
        </p:spPr>
      </p:pic>
      <p:pic>
        <p:nvPicPr>
          <p:cNvPr id="8" name="Picture 7"/>
          <p:cNvPicPr>
            <a:picLocks noChangeAspect="1"/>
          </p:cNvPicPr>
          <p:nvPr/>
        </p:nvPicPr>
        <p:blipFill>
          <a:blip r:embed="rId5"/>
          <a:stretch>
            <a:fillRect/>
          </a:stretch>
        </p:blipFill>
        <p:spPr>
          <a:xfrm>
            <a:off x="9076589"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14</a:t>
            </a:fld>
            <a:endParaRPr lang="sr-Latn-RS"/>
          </a:p>
        </p:txBody>
      </p:sp>
    </p:spTree>
    <p:extLst>
      <p:ext uri="{BB962C8B-B14F-4D97-AF65-F5344CB8AC3E}">
        <p14:creationId xmlns:p14="http://schemas.microsoft.com/office/powerpoint/2010/main" val="25540647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39615"/>
            <a:ext cx="10515600" cy="5737348"/>
          </a:xfrm>
        </p:spPr>
        <p:txBody>
          <a:bodyPr>
            <a:normAutofit/>
          </a:bodyPr>
          <a:lstStyle/>
          <a:p>
            <a:pPr marL="0" indent="0">
              <a:buNone/>
            </a:pPr>
            <a:r>
              <a:rPr lang="sr-Latn-CS" sz="1800" i="1" dirty="0" smtClean="0">
                <a:solidFill>
                  <a:srgbClr val="00B050"/>
                </a:solidFill>
              </a:rPr>
              <a:t>- izmena i brisanje preporuke - </a:t>
            </a:r>
            <a:endParaRPr lang="sr-Latn-CS" sz="1800" dirty="0"/>
          </a:p>
          <a:p>
            <a:pPr marL="0" indent="0">
              <a:buNone/>
            </a:pPr>
            <a:r>
              <a:rPr lang="sr-Latn-CS" sz="1800" dirty="0" smtClean="0"/>
              <a:t>Preporuku koja je već prosleđena u sistem Banke je moguće obnoviti, izmeniti ili izbrisati:</a:t>
            </a:r>
          </a:p>
          <a:p>
            <a:pPr>
              <a:buFont typeface="Wingdings" panose="05000000000000000000" pitchFamily="2" charset="2"/>
              <a:buChar char="Ø"/>
            </a:pPr>
            <a:r>
              <a:rPr lang="sr-Latn-CS" sz="1800" b="1" i="1" dirty="0" smtClean="0"/>
              <a:t>Izmena preporuke </a:t>
            </a:r>
            <a:r>
              <a:rPr lang="sr-Latn-CS" sz="1800" dirty="0" smtClean="0"/>
              <a:t>- </a:t>
            </a:r>
            <a:r>
              <a:rPr lang="sr-Latn-CS" sz="1800" dirty="0"/>
              <a:t>u slučaju da je došlo </a:t>
            </a:r>
            <a:r>
              <a:rPr lang="sr-Latn-CS" sz="1800" dirty="0" smtClean="0"/>
              <a:t>do pogrešnog </a:t>
            </a:r>
            <a:r>
              <a:rPr lang="sr-Latn-CS" sz="1800" dirty="0"/>
              <a:t>unosa i </a:t>
            </a:r>
            <a:r>
              <a:rPr lang="sr-Latn-CS" sz="1800" dirty="0" smtClean="0"/>
              <a:t>prosleđivanja preporuke </a:t>
            </a:r>
            <a:r>
              <a:rPr lang="sr-Latn-CS" sz="1800" dirty="0"/>
              <a:t>koju treba </a:t>
            </a:r>
            <a:r>
              <a:rPr lang="sr-Latn-CS" sz="1800" dirty="0" smtClean="0"/>
              <a:t>korigovati. </a:t>
            </a:r>
            <a:r>
              <a:rPr lang="sr-Latn-CS" sz="1800" dirty="0"/>
              <a:t>Neophodno je </a:t>
            </a:r>
            <a:r>
              <a:rPr lang="sr-Latn-CS" sz="1800" dirty="0" smtClean="0"/>
              <a:t>da kontaktirate Vašeg saradnika kako </a:t>
            </a:r>
            <a:r>
              <a:rPr lang="sr-Latn-CS" sz="1800" dirty="0"/>
              <a:t>bi administrator istu otključao i </a:t>
            </a:r>
            <a:r>
              <a:rPr lang="sr-Latn-CS" sz="1800" dirty="0" smtClean="0"/>
              <a:t>tako Vam omogućio </a:t>
            </a:r>
            <a:r>
              <a:rPr lang="sr-Latn-CS" sz="1800" dirty="0"/>
              <a:t>da </a:t>
            </a:r>
            <a:r>
              <a:rPr lang="sr-Latn-CS" sz="1800" dirty="0" smtClean="0"/>
              <a:t>izvršite korekciju podataka nakon čega partner je može </a:t>
            </a:r>
            <a:r>
              <a:rPr lang="sr-Latn-CS" sz="1800" dirty="0"/>
              <a:t>proslediti u sistem Banke;</a:t>
            </a:r>
          </a:p>
          <a:p>
            <a:pPr>
              <a:buFont typeface="Wingdings" panose="05000000000000000000" pitchFamily="2" charset="2"/>
              <a:buChar char="Ø"/>
            </a:pPr>
            <a:r>
              <a:rPr lang="sr-Latn-CS" sz="1800" dirty="0" smtClean="0"/>
              <a:t> </a:t>
            </a:r>
            <a:r>
              <a:rPr lang="sr-Latn-CS" sz="1800" b="1" i="1" dirty="0" smtClean="0"/>
              <a:t>Brisanje preporuke </a:t>
            </a:r>
            <a:r>
              <a:rPr lang="sr-Latn-CS" sz="1800" dirty="0" smtClean="0"/>
              <a:t>– u slučaju da je došlo do unosa i prosleđivanja neželjene preporuke koju treba obrisati, </a:t>
            </a:r>
            <a:r>
              <a:rPr lang="sr-Latn-CS" sz="1800" dirty="0"/>
              <a:t>Neophodno je da kontaktirate Vašeg saradnika kako bi administrator istu otključao i tako Vam omogućio da </a:t>
            </a:r>
            <a:r>
              <a:rPr lang="sr-Latn-CS" sz="1800" dirty="0" smtClean="0"/>
              <a:t>obrišete istu.</a:t>
            </a:r>
            <a:endParaRPr lang="sr-Latn-CS" sz="1800" dirty="0"/>
          </a:p>
          <a:p>
            <a:pPr marL="0" indent="0">
              <a:buNone/>
            </a:pPr>
            <a:endParaRPr lang="sr-Latn-RS" sz="1800" i="1" dirty="0" smtClean="0">
              <a:solidFill>
                <a:srgbClr val="00B050"/>
              </a:solidFill>
            </a:endParaRPr>
          </a:p>
          <a:p>
            <a:pPr marL="0" indent="0">
              <a:buNone/>
            </a:pPr>
            <a:r>
              <a:rPr lang="sr-Latn-RS" sz="1800" i="1" dirty="0" smtClean="0">
                <a:solidFill>
                  <a:srgbClr val="00B050"/>
                </a:solidFill>
              </a:rPr>
              <a:t>- praćenje </a:t>
            </a:r>
            <a:r>
              <a:rPr lang="sr-Latn-RS" sz="1800" i="1" dirty="0">
                <a:solidFill>
                  <a:srgbClr val="00B050"/>
                </a:solidFill>
              </a:rPr>
              <a:t>preporuka –</a:t>
            </a:r>
          </a:p>
          <a:p>
            <a:pPr marL="0" lvl="0" indent="0">
              <a:buNone/>
            </a:pPr>
            <a:endParaRPr lang="sr-Latn-RS" sz="1800" dirty="0" smtClean="0">
              <a:solidFill>
                <a:prstClr val="black"/>
              </a:solidFill>
            </a:endParaRPr>
          </a:p>
          <a:p>
            <a:pPr marL="0" lvl="0" indent="0">
              <a:buNone/>
            </a:pPr>
            <a:r>
              <a:rPr lang="sr-Latn-RS" sz="1800" dirty="0" smtClean="0">
                <a:solidFill>
                  <a:prstClr val="black"/>
                </a:solidFill>
              </a:rPr>
              <a:t>Možemo </a:t>
            </a:r>
            <a:r>
              <a:rPr lang="sr-Latn-RS" sz="1800" dirty="0">
                <a:solidFill>
                  <a:prstClr val="black"/>
                </a:solidFill>
              </a:rPr>
              <a:t>reći jedna od najbitnijih funkcionalnosti Portala za Partnere jeste svakako praćenje preporuke. Mogućnost partnera i agenta da hronološki isprati ceo životni ciklus svoje preporuke (od momenta prosleđivanja preporuke u sistem Banke do krajnjeg </a:t>
            </a:r>
            <a:r>
              <a:rPr lang="sr-Latn-RS" sz="1800" dirty="0" smtClean="0">
                <a:solidFill>
                  <a:prstClr val="black"/>
                </a:solidFill>
              </a:rPr>
              <a:t>rezultata</a:t>
            </a:r>
            <a:r>
              <a:rPr lang="sr-Latn-RS" sz="1800" dirty="0" smtClean="0">
                <a:solidFill>
                  <a:prstClr val="black"/>
                </a:solidFill>
              </a:rPr>
              <a:t>) </a:t>
            </a:r>
            <a:r>
              <a:rPr lang="sr-Latn-RS" sz="1800" dirty="0">
                <a:solidFill>
                  <a:prstClr val="black"/>
                </a:solidFill>
              </a:rPr>
              <a:t>je nešto što Portal izdvaja od svega do sada urađenog. Svaka promena na preporuci u sistemu Banke (od momenta kada zaposleni Banke kontaktira klijenta, njegovog dolaska na sastanak, podnošenja kreditnog zahteva, njegove promene kroz sve statuse do krajnje realizacije) u Portalu za Partnere je vidljiva nakon 30 minuta.</a:t>
            </a:r>
          </a:p>
          <a:p>
            <a:pPr marL="0" indent="0">
              <a:buNone/>
            </a:pPr>
            <a:endParaRPr lang="sr-Latn-CS" sz="1800" dirty="0" smtClean="0"/>
          </a:p>
        </p:txBody>
      </p:sp>
      <p:sp>
        <p:nvSpPr>
          <p:cNvPr id="2" name="Slide Number Placeholder 1"/>
          <p:cNvSpPr>
            <a:spLocks noGrp="1"/>
          </p:cNvSpPr>
          <p:nvPr>
            <p:ph type="sldNum" sz="quarter" idx="12"/>
          </p:nvPr>
        </p:nvSpPr>
        <p:spPr/>
        <p:txBody>
          <a:bodyPr/>
          <a:lstStyle/>
          <a:p>
            <a:fld id="{DFE36E4E-5BD7-4BE1-B3E5-D6ED3A110EE3}" type="slidenum">
              <a:rPr lang="sr-Latn-RS" smtClean="0"/>
              <a:t>15</a:t>
            </a:fld>
            <a:endParaRPr lang="sr-Latn-RS"/>
          </a:p>
        </p:txBody>
      </p:sp>
      <p:pic>
        <p:nvPicPr>
          <p:cNvPr id="4" name="Picture 3"/>
          <p:cNvPicPr>
            <a:picLocks noChangeAspect="1"/>
          </p:cNvPicPr>
          <p:nvPr/>
        </p:nvPicPr>
        <p:blipFill>
          <a:blip r:embed="rId2"/>
          <a:stretch>
            <a:fillRect/>
          </a:stretch>
        </p:blipFill>
        <p:spPr>
          <a:xfrm>
            <a:off x="9026713" y="0"/>
            <a:ext cx="2143125" cy="733425"/>
          </a:xfrm>
          <a:prstGeom prst="rect">
            <a:avLst/>
          </a:prstGeom>
        </p:spPr>
      </p:pic>
    </p:spTree>
    <p:extLst>
      <p:ext uri="{BB962C8B-B14F-4D97-AF65-F5344CB8AC3E}">
        <p14:creationId xmlns:p14="http://schemas.microsoft.com/office/powerpoint/2010/main" val="1628236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65826"/>
            <a:ext cx="10515600" cy="6189951"/>
          </a:xfrm>
        </p:spPr>
        <p:txBody>
          <a:bodyPr>
            <a:normAutofit/>
          </a:bodyPr>
          <a:lstStyle/>
          <a:p>
            <a:pPr marL="0" indent="0">
              <a:buNone/>
            </a:pPr>
            <a:endParaRPr lang="sr-Latn-RS" sz="1800" i="1" dirty="0" smtClean="0">
              <a:solidFill>
                <a:srgbClr val="00B050"/>
              </a:solidFill>
            </a:endParaRPr>
          </a:p>
          <a:p>
            <a:pPr marL="0" indent="0">
              <a:buNone/>
            </a:pPr>
            <a:r>
              <a:rPr lang="sr-Latn-RS" sz="1800" dirty="0" smtClean="0"/>
              <a:t>Klikom na samu preporuku na ekranu se otvara prozor sa svim podacima u vezi preporuke koji su zbog kompleksnosti praćenja sistematizovani u četiri celine kako bi životni ciklus preporuke bio pregledan i lak za konzumiranje. Klikom na neku od celina otvara se prozor sa sistematizovanim podacima. </a:t>
            </a:r>
          </a:p>
          <a:p>
            <a:pPr marL="0" indent="0">
              <a:buNone/>
            </a:pPr>
            <a:r>
              <a:rPr lang="sr-Latn-RS" sz="1800" dirty="0" smtClean="0"/>
              <a:t>Svaka </a:t>
            </a:r>
            <a:r>
              <a:rPr lang="sr-Latn-RS" sz="1800" dirty="0"/>
              <a:t>preporuka se prati kroz sledeće pasuse</a:t>
            </a:r>
            <a:r>
              <a:rPr lang="sr-Latn-RS" sz="1800" dirty="0" smtClean="0"/>
              <a:t>:</a:t>
            </a:r>
            <a:endParaRPr lang="sr-Latn-RS" sz="1800" dirty="0"/>
          </a:p>
          <a:p>
            <a:pPr lvl="0"/>
            <a:endParaRPr lang="sr-Latn-RS" sz="1800" b="1" i="1" dirty="0" smtClean="0"/>
          </a:p>
          <a:p>
            <a:pPr lvl="0"/>
            <a:endParaRPr lang="sr-Latn-CS" sz="1800" b="1" i="1" dirty="0" smtClean="0"/>
          </a:p>
          <a:p>
            <a:pPr marL="0" lvl="0" indent="0">
              <a:buNone/>
            </a:pPr>
            <a:endParaRPr lang="sr-Latn-RS" sz="1800" b="1" i="1" dirty="0"/>
          </a:p>
          <a:p>
            <a:pPr lvl="0"/>
            <a:r>
              <a:rPr lang="sr-Latn-RS" sz="1800" b="1" i="1" dirty="0" smtClean="0"/>
              <a:t>Osnovne </a:t>
            </a:r>
            <a:r>
              <a:rPr lang="sr-Latn-RS" sz="1800" b="1" i="1" dirty="0"/>
              <a:t>informacije</a:t>
            </a:r>
            <a:r>
              <a:rPr lang="sr-Latn-RS" sz="1800" dirty="0"/>
              <a:t> – podaci o klijentu koji su dostavljeni kroz </a:t>
            </a:r>
            <a:r>
              <a:rPr lang="sr-Latn-RS" sz="1800" dirty="0" smtClean="0"/>
              <a:t>portal od strane partnera/agenta;</a:t>
            </a:r>
            <a:endParaRPr lang="sr-Latn-RS" sz="1800" dirty="0"/>
          </a:p>
          <a:p>
            <a:pPr lvl="0"/>
            <a:r>
              <a:rPr lang="sr-Latn-RS" sz="1800" b="1" i="1" dirty="0" smtClean="0"/>
              <a:t>Praćenje </a:t>
            </a:r>
            <a:r>
              <a:rPr lang="sr-Latn-RS" sz="1800" b="1" i="1" dirty="0"/>
              <a:t>kontakta</a:t>
            </a:r>
            <a:r>
              <a:rPr lang="sr-Latn-RS" sz="1800" dirty="0"/>
              <a:t> – prikaz statusa kontakta preporuke, sastanaka…;</a:t>
            </a:r>
          </a:p>
          <a:p>
            <a:pPr lvl="0"/>
            <a:r>
              <a:rPr lang="sr-Latn-RS" sz="1800" b="1" i="1" dirty="0"/>
              <a:t>Praćenje zahteva</a:t>
            </a:r>
            <a:r>
              <a:rPr lang="sr-Latn-RS" sz="1800" dirty="0"/>
              <a:t> – u slučaju da je klijent aplicirao </a:t>
            </a:r>
            <a:r>
              <a:rPr lang="sr-Latn-RS" sz="1800" dirty="0" smtClean="0"/>
              <a:t>za kreditni </a:t>
            </a:r>
            <a:r>
              <a:rPr lang="sr-Latn-RS" sz="1800" dirty="0"/>
              <a:t>proizvod </a:t>
            </a:r>
            <a:r>
              <a:rPr lang="sr-Latn-RS" sz="1800" dirty="0" smtClean="0"/>
              <a:t>ovde su vidljivi svi statusi istog</a:t>
            </a:r>
            <a:r>
              <a:rPr lang="sr-Latn-RS" sz="1800" dirty="0" smtClean="0"/>
              <a:t>;</a:t>
            </a:r>
          </a:p>
          <a:p>
            <a:pPr lvl="0"/>
            <a:r>
              <a:rPr lang="sr-Latn-CS" sz="1800" b="1" i="1" dirty="0" smtClean="0"/>
              <a:t>Obračun</a:t>
            </a:r>
            <a:r>
              <a:rPr lang="sr-Latn-CS" sz="1800" dirty="0" smtClean="0"/>
              <a:t> – da li je preporuka uključena u obračun ili ne.</a:t>
            </a:r>
            <a:endParaRPr lang="sr-Latn-RS" sz="1800" dirty="0" smtClean="0"/>
          </a:p>
          <a:p>
            <a:pPr marL="0" lvl="0" indent="0">
              <a:buNone/>
            </a:pPr>
            <a:endParaRPr lang="sr-Latn-RS" sz="1800" dirty="0"/>
          </a:p>
          <a:p>
            <a:pPr marL="0" indent="0">
              <a:buNone/>
            </a:pPr>
            <a:endParaRPr lang="sr-Latn-RS" sz="1800" dirty="0" smtClean="0"/>
          </a:p>
          <a:p>
            <a:pPr marL="0" indent="0">
              <a:buNone/>
            </a:pPr>
            <a:endParaRPr lang="sr-Latn-RS" sz="1800" i="1" dirty="0"/>
          </a:p>
        </p:txBody>
      </p:sp>
      <p:pic>
        <p:nvPicPr>
          <p:cNvPr id="4" name="Picture 3"/>
          <p:cNvPicPr>
            <a:picLocks noChangeAspect="1"/>
          </p:cNvPicPr>
          <p:nvPr/>
        </p:nvPicPr>
        <p:blipFill>
          <a:blip r:embed="rId2"/>
          <a:stretch>
            <a:fillRect/>
          </a:stretch>
        </p:blipFill>
        <p:spPr>
          <a:xfrm>
            <a:off x="9051023" y="0"/>
            <a:ext cx="2143125" cy="733425"/>
          </a:xfrm>
          <a:prstGeom prst="rect">
            <a:avLst/>
          </a:prstGeom>
        </p:spPr>
      </p:pic>
      <p:pic>
        <p:nvPicPr>
          <p:cNvPr id="2" name="Picture 1"/>
          <p:cNvPicPr>
            <a:picLocks noChangeAspect="1"/>
          </p:cNvPicPr>
          <p:nvPr/>
        </p:nvPicPr>
        <p:blipFill>
          <a:blip r:embed="rId3"/>
          <a:stretch>
            <a:fillRect/>
          </a:stretch>
        </p:blipFill>
        <p:spPr>
          <a:xfrm>
            <a:off x="1456026" y="2136794"/>
            <a:ext cx="6458883" cy="964224"/>
          </a:xfrm>
          <a:prstGeom prst="rect">
            <a:avLst/>
          </a:prstGeom>
        </p:spPr>
      </p:pic>
      <p:sp>
        <p:nvSpPr>
          <p:cNvPr id="5" name="Slide Number Placeholder 4"/>
          <p:cNvSpPr>
            <a:spLocks noGrp="1"/>
          </p:cNvSpPr>
          <p:nvPr>
            <p:ph type="sldNum" sz="quarter" idx="12"/>
          </p:nvPr>
        </p:nvSpPr>
        <p:spPr/>
        <p:txBody>
          <a:bodyPr/>
          <a:lstStyle/>
          <a:p>
            <a:fld id="{DFE36E4E-5BD7-4BE1-B3E5-D6ED3A110EE3}" type="slidenum">
              <a:rPr lang="sr-Latn-RS" smtClean="0"/>
              <a:t>16</a:t>
            </a:fld>
            <a:endParaRPr lang="sr-Latn-RS"/>
          </a:p>
        </p:txBody>
      </p:sp>
    </p:spTree>
    <p:extLst>
      <p:ext uri="{BB962C8B-B14F-4D97-AF65-F5344CB8AC3E}">
        <p14:creationId xmlns:p14="http://schemas.microsoft.com/office/powerpoint/2010/main" val="2727417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22694"/>
            <a:ext cx="10515600" cy="5754269"/>
          </a:xfrm>
        </p:spPr>
        <p:txBody>
          <a:bodyPr>
            <a:normAutofit/>
          </a:bodyPr>
          <a:lstStyle/>
          <a:p>
            <a:pPr marL="0" indent="0">
              <a:buNone/>
            </a:pPr>
            <a:r>
              <a:rPr lang="sr-Latn-RS" sz="1800" b="1" dirty="0" smtClean="0">
                <a:solidFill>
                  <a:srgbClr val="00B050"/>
                </a:solidFill>
              </a:rPr>
              <a:t>2.3. Ekspoziture</a:t>
            </a:r>
          </a:p>
          <a:p>
            <a:pPr marL="0" indent="0">
              <a:buNone/>
            </a:pPr>
            <a:endParaRPr lang="sr-Latn-RS" sz="1800" dirty="0" smtClean="0"/>
          </a:p>
          <a:p>
            <a:pPr marL="0" indent="0">
              <a:buNone/>
            </a:pPr>
            <a:r>
              <a:rPr lang="sr-Latn-RS" sz="1800" dirty="0" smtClean="0"/>
              <a:t>Odabirom segmenta </a:t>
            </a:r>
            <a:r>
              <a:rPr lang="sr-Latn-RS" sz="1800" dirty="0"/>
              <a:t>„Ekspoziture“ </a:t>
            </a:r>
            <a:r>
              <a:rPr lang="sr-Latn-RS" sz="1800" dirty="0" smtClean="0"/>
              <a:t>iz padajućeg menija Portala za Partnere ulazi se u spisak svih raspoloživih ekspozitura OTP Banke:</a:t>
            </a:r>
          </a:p>
          <a:p>
            <a:pPr marL="0" indent="0">
              <a:buNone/>
            </a:pPr>
            <a:endParaRPr lang="sr-Latn-RS" sz="1800" dirty="0"/>
          </a:p>
          <a:p>
            <a:pPr marL="0" indent="0">
              <a:buNone/>
            </a:pPr>
            <a:endParaRPr lang="sr-Latn-RS" sz="1800" dirty="0" smtClean="0"/>
          </a:p>
          <a:p>
            <a:pPr marL="0" indent="0">
              <a:buNone/>
            </a:pPr>
            <a:r>
              <a:rPr lang="sr-Latn-RS" sz="1800" dirty="0"/>
              <a:t>U cilju pronalaženja najbliže moguće raspoložive ekspoziture za klijenta nalazi se spisak raspoloživih ekspozitura OTP Banke na teritoriji Srbije sa svojim </a:t>
            </a:r>
            <a:r>
              <a:rPr lang="sr-Latn-RS" sz="1800" dirty="0" smtClean="0"/>
              <a:t>adresama, radnim vremenima, kao i informacijama koja od ekspozitura jeste/nije aktivna.</a:t>
            </a:r>
          </a:p>
          <a:p>
            <a:pPr marL="0" indent="0">
              <a:buNone/>
            </a:pPr>
            <a:endParaRPr lang="sr-Latn-RS" sz="1800" dirty="0"/>
          </a:p>
        </p:txBody>
      </p:sp>
      <p:pic>
        <p:nvPicPr>
          <p:cNvPr id="5" name="Picture 4"/>
          <p:cNvPicPr/>
          <p:nvPr/>
        </p:nvPicPr>
        <p:blipFill>
          <a:blip r:embed="rId2"/>
          <a:stretch>
            <a:fillRect/>
          </a:stretch>
        </p:blipFill>
        <p:spPr>
          <a:xfrm>
            <a:off x="2517071" y="1771279"/>
            <a:ext cx="1500798" cy="457895"/>
          </a:xfrm>
          <a:prstGeom prst="rect">
            <a:avLst/>
          </a:prstGeom>
        </p:spPr>
      </p:pic>
      <p:pic>
        <p:nvPicPr>
          <p:cNvPr id="6" name="Picture 5"/>
          <p:cNvPicPr>
            <a:picLocks noChangeAspect="1"/>
          </p:cNvPicPr>
          <p:nvPr/>
        </p:nvPicPr>
        <p:blipFill>
          <a:blip r:embed="rId3"/>
          <a:stretch>
            <a:fillRect/>
          </a:stretch>
        </p:blipFill>
        <p:spPr>
          <a:xfrm>
            <a:off x="92106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17</a:t>
            </a:fld>
            <a:endParaRPr lang="sr-Latn-RS"/>
          </a:p>
        </p:txBody>
      </p:sp>
      <p:pic>
        <p:nvPicPr>
          <p:cNvPr id="7" name="Picture 6"/>
          <p:cNvPicPr/>
          <p:nvPr/>
        </p:nvPicPr>
        <p:blipFill>
          <a:blip r:embed="rId4"/>
          <a:stretch>
            <a:fillRect/>
          </a:stretch>
        </p:blipFill>
        <p:spPr>
          <a:xfrm>
            <a:off x="1126058" y="3398371"/>
            <a:ext cx="5224708" cy="2778592"/>
          </a:xfrm>
          <a:prstGeom prst="rect">
            <a:avLst/>
          </a:prstGeom>
        </p:spPr>
      </p:pic>
    </p:spTree>
    <p:extLst>
      <p:ext uri="{BB962C8B-B14F-4D97-AF65-F5344CB8AC3E}">
        <p14:creationId xmlns:p14="http://schemas.microsoft.com/office/powerpoint/2010/main" val="3288272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88189"/>
            <a:ext cx="10515600" cy="5788774"/>
          </a:xfrm>
        </p:spPr>
        <p:txBody>
          <a:bodyPr/>
          <a:lstStyle/>
          <a:p>
            <a:pPr marL="0" indent="0">
              <a:buNone/>
            </a:pPr>
            <a:r>
              <a:rPr lang="sr-Latn-RS" sz="1800" b="1" dirty="0" smtClean="0">
                <a:solidFill>
                  <a:srgbClr val="00B050"/>
                </a:solidFill>
              </a:rPr>
              <a:t>2.3</a:t>
            </a:r>
            <a:r>
              <a:rPr lang="sr-Latn-RS" sz="1800" b="1" dirty="0">
                <a:solidFill>
                  <a:srgbClr val="00B050"/>
                </a:solidFill>
              </a:rPr>
              <a:t>. </a:t>
            </a:r>
            <a:r>
              <a:rPr lang="sr-Latn-RS" sz="1800" b="1" dirty="0" smtClean="0">
                <a:solidFill>
                  <a:srgbClr val="00B050"/>
                </a:solidFill>
              </a:rPr>
              <a:t>Proizvodi</a:t>
            </a:r>
            <a:endParaRPr lang="sr-Latn-RS" sz="1800" b="1" dirty="0">
              <a:solidFill>
                <a:srgbClr val="00B050"/>
              </a:solidFill>
            </a:endParaRPr>
          </a:p>
          <a:p>
            <a:pPr marL="0" indent="0">
              <a:buNone/>
            </a:pPr>
            <a:r>
              <a:rPr lang="sr-Latn-RS" sz="1800" dirty="0"/>
              <a:t>Odabirom segmenta </a:t>
            </a:r>
            <a:r>
              <a:rPr lang="sr-Latn-RS" sz="1800" dirty="0" smtClean="0"/>
              <a:t>„Proizvodi“ </a:t>
            </a:r>
            <a:r>
              <a:rPr lang="sr-Latn-RS" sz="1800" dirty="0"/>
              <a:t>iz padajućeg menija Portala za Partnere ulazi se u spisak svih </a:t>
            </a:r>
            <a:r>
              <a:rPr lang="sr-Latn-RS" sz="1800" dirty="0" smtClean="0"/>
              <a:t>raspoloživih proizvoda:</a:t>
            </a:r>
          </a:p>
          <a:p>
            <a:pPr marL="0" indent="0">
              <a:buNone/>
            </a:pPr>
            <a:endParaRPr lang="sr-Latn-RS" sz="1800" dirty="0"/>
          </a:p>
          <a:p>
            <a:pPr marL="0" indent="0">
              <a:buNone/>
            </a:pPr>
            <a:r>
              <a:rPr lang="sr-Latn-RS" sz="1800" dirty="0"/>
              <a:t>Nalazi se lista raspoloživih proizvoda OTP </a:t>
            </a:r>
            <a:r>
              <a:rPr lang="sr-Latn-RS" sz="1800" dirty="0" smtClean="0"/>
              <a:t>Banke za koje klijenti </a:t>
            </a:r>
            <a:r>
              <a:rPr lang="sr-Latn-RS" sz="1800" dirty="0"/>
              <a:t>mogu aplicirati, kao i vreme trajanja </a:t>
            </a:r>
            <a:r>
              <a:rPr lang="sr-Latn-RS" sz="1800" dirty="0" smtClean="0"/>
              <a:t>preporuke od </a:t>
            </a:r>
            <a:r>
              <a:rPr lang="sr-Latn-RS" sz="1800" dirty="0"/>
              <a:t>datuma prosleđivanja klijenta.</a:t>
            </a:r>
          </a:p>
          <a:p>
            <a:pPr marL="0" indent="0">
              <a:buNone/>
            </a:pPr>
            <a:endParaRPr lang="sr-Latn-RS" sz="1800" dirty="0" smtClean="0"/>
          </a:p>
          <a:p>
            <a:pPr marL="0" indent="0">
              <a:buNone/>
            </a:pPr>
            <a:endParaRPr lang="sr-Latn-RS" sz="1800" dirty="0"/>
          </a:p>
          <a:p>
            <a:pPr marL="0" indent="0">
              <a:buNone/>
            </a:pPr>
            <a:endParaRPr lang="sr-Latn-RS" dirty="0"/>
          </a:p>
        </p:txBody>
      </p:sp>
      <p:pic>
        <p:nvPicPr>
          <p:cNvPr id="5" name="Picture 4"/>
          <p:cNvPicPr/>
          <p:nvPr/>
        </p:nvPicPr>
        <p:blipFill>
          <a:blip r:embed="rId2"/>
          <a:stretch>
            <a:fillRect/>
          </a:stretch>
        </p:blipFill>
        <p:spPr>
          <a:xfrm>
            <a:off x="2375385" y="1151548"/>
            <a:ext cx="1302918" cy="486949"/>
          </a:xfrm>
          <a:prstGeom prst="rect">
            <a:avLst/>
          </a:prstGeom>
        </p:spPr>
      </p:pic>
      <p:pic>
        <p:nvPicPr>
          <p:cNvPr id="6" name="Picture 5"/>
          <p:cNvPicPr/>
          <p:nvPr/>
        </p:nvPicPr>
        <p:blipFill>
          <a:blip r:embed="rId3"/>
          <a:stretch>
            <a:fillRect/>
          </a:stretch>
        </p:blipFill>
        <p:spPr>
          <a:xfrm>
            <a:off x="1258202" y="2567814"/>
            <a:ext cx="4140679" cy="893277"/>
          </a:xfrm>
          <a:prstGeom prst="rect">
            <a:avLst/>
          </a:prstGeom>
        </p:spPr>
      </p:pic>
      <p:pic>
        <p:nvPicPr>
          <p:cNvPr id="7" name="Picture 6"/>
          <p:cNvPicPr>
            <a:picLocks noChangeAspect="1"/>
          </p:cNvPicPr>
          <p:nvPr/>
        </p:nvPicPr>
        <p:blipFill>
          <a:blip r:embed="rId4"/>
          <a:stretch>
            <a:fillRect/>
          </a:stretch>
        </p:blipFill>
        <p:spPr>
          <a:xfrm>
            <a:off x="9210675" y="0"/>
            <a:ext cx="2143125" cy="733425"/>
          </a:xfrm>
          <a:prstGeom prst="rect">
            <a:avLst/>
          </a:prstGeom>
        </p:spPr>
      </p:pic>
      <p:sp>
        <p:nvSpPr>
          <p:cNvPr id="2" name="Slide Number Placeholder 1"/>
          <p:cNvSpPr>
            <a:spLocks noGrp="1"/>
          </p:cNvSpPr>
          <p:nvPr>
            <p:ph type="sldNum" sz="quarter" idx="12"/>
          </p:nvPr>
        </p:nvSpPr>
        <p:spPr/>
        <p:txBody>
          <a:bodyPr/>
          <a:lstStyle/>
          <a:p>
            <a:fld id="{DFE36E4E-5BD7-4BE1-B3E5-D6ED3A110EE3}" type="slidenum">
              <a:rPr lang="sr-Latn-RS" smtClean="0"/>
              <a:t>18</a:t>
            </a:fld>
            <a:endParaRPr lang="sr-Latn-RS"/>
          </a:p>
        </p:txBody>
      </p:sp>
    </p:spTree>
    <p:extLst>
      <p:ext uri="{BB962C8B-B14F-4D97-AF65-F5344CB8AC3E}">
        <p14:creationId xmlns:p14="http://schemas.microsoft.com/office/powerpoint/2010/main" val="3931248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0485"/>
            <a:ext cx="10515600" cy="5816478"/>
          </a:xfrm>
        </p:spPr>
        <p:txBody>
          <a:bodyPr/>
          <a:lstStyle/>
          <a:p>
            <a:pPr marL="0" indent="0">
              <a:buNone/>
            </a:pPr>
            <a:r>
              <a:rPr lang="sr-Latn-CS" sz="2400" dirty="0" smtClean="0">
                <a:solidFill>
                  <a:srgbClr val="00B050"/>
                </a:solidFill>
              </a:rPr>
              <a:t>3. PRIKAZ NA MOBILNOM TELEFONU</a:t>
            </a:r>
          </a:p>
          <a:p>
            <a:pPr marL="0" indent="0">
              <a:buNone/>
            </a:pPr>
            <a:endParaRPr lang="sr-Latn-CS" sz="1800" dirty="0" smtClean="0"/>
          </a:p>
          <a:p>
            <a:pPr marL="0" indent="0">
              <a:buNone/>
            </a:pPr>
            <a:r>
              <a:rPr lang="sr-Latn-CS" sz="1800" dirty="0" smtClean="0"/>
              <a:t>Portalu za Partnere je moguće pristupiti i sa </a:t>
            </a:r>
            <a:r>
              <a:rPr lang="sr-Latn-CS" sz="1800" dirty="0"/>
              <a:t>mobilnog </a:t>
            </a:r>
            <a:r>
              <a:rPr lang="sr-Latn-CS" sz="1800" dirty="0" smtClean="0"/>
              <a:t>telefona, aplikacija </a:t>
            </a:r>
            <a:r>
              <a:rPr lang="sr-Latn-CS" sz="1800" dirty="0"/>
              <a:t>je potpuno prilagođena i radu na </a:t>
            </a:r>
            <a:r>
              <a:rPr lang="sr-Latn-CS" sz="1800" dirty="0" smtClean="0"/>
              <a:t>telefonu, s tim da  </a:t>
            </a:r>
            <a:r>
              <a:rPr lang="sr-Latn-CS" sz="1800" dirty="0"/>
              <a:t>ukoliko se aplikacija pokreće na telefonu forma za pregled u listi prikazuje samo nekoliko </a:t>
            </a:r>
            <a:r>
              <a:rPr lang="sr-Latn-CS" sz="1800" dirty="0" smtClean="0"/>
              <a:t>podataka, da bi se klikom na istu otvorio čitav set informacija za svaki segment iz padajućeg menija:</a:t>
            </a:r>
          </a:p>
          <a:p>
            <a:pPr marL="0" indent="0">
              <a:buNone/>
            </a:pPr>
            <a:endParaRPr lang="sr-Latn-CS" sz="1800" dirty="0" smtClean="0"/>
          </a:p>
          <a:p>
            <a:pPr marL="0" indent="0">
              <a:buNone/>
            </a:pPr>
            <a:endParaRPr lang="sr-Latn-CS" sz="1800" dirty="0"/>
          </a:p>
        </p:txBody>
      </p:sp>
      <p:sp>
        <p:nvSpPr>
          <p:cNvPr id="4" name="Slide Number Placeholder 3"/>
          <p:cNvSpPr>
            <a:spLocks noGrp="1"/>
          </p:cNvSpPr>
          <p:nvPr>
            <p:ph type="sldNum" sz="quarter" idx="12"/>
          </p:nvPr>
        </p:nvSpPr>
        <p:spPr/>
        <p:txBody>
          <a:bodyPr/>
          <a:lstStyle/>
          <a:p>
            <a:fld id="{DFE36E4E-5BD7-4BE1-B3E5-D6ED3A110EE3}" type="slidenum">
              <a:rPr lang="sr-Latn-RS" smtClean="0"/>
              <a:t>19</a:t>
            </a:fld>
            <a:endParaRPr lang="sr-Latn-RS"/>
          </a:p>
        </p:txBody>
      </p:sp>
      <p:pic>
        <p:nvPicPr>
          <p:cNvPr id="6" name="Picture 5"/>
          <p:cNvPicPr>
            <a:picLocks noChangeAspect="1"/>
          </p:cNvPicPr>
          <p:nvPr/>
        </p:nvPicPr>
        <p:blipFill>
          <a:blip r:embed="rId2"/>
          <a:stretch>
            <a:fillRect/>
          </a:stretch>
        </p:blipFill>
        <p:spPr>
          <a:xfrm>
            <a:off x="4094701" y="2270881"/>
            <a:ext cx="2123219" cy="504825"/>
          </a:xfrm>
          <a:prstGeom prst="rect">
            <a:avLst/>
          </a:prstGeom>
        </p:spPr>
      </p:pic>
      <p:pic>
        <p:nvPicPr>
          <p:cNvPr id="8" name="Picture 7"/>
          <p:cNvPicPr>
            <a:picLocks noChangeAspect="1"/>
          </p:cNvPicPr>
          <p:nvPr/>
        </p:nvPicPr>
        <p:blipFill>
          <a:blip r:embed="rId3"/>
          <a:stretch>
            <a:fillRect/>
          </a:stretch>
        </p:blipFill>
        <p:spPr>
          <a:xfrm>
            <a:off x="4118407" y="2775706"/>
            <a:ext cx="2099513" cy="2008589"/>
          </a:xfrm>
          <a:prstGeom prst="rect">
            <a:avLst/>
          </a:prstGeom>
        </p:spPr>
      </p:pic>
      <p:pic>
        <p:nvPicPr>
          <p:cNvPr id="9" name="Picture 8"/>
          <p:cNvPicPr/>
          <p:nvPr/>
        </p:nvPicPr>
        <p:blipFill rotWithShape="1">
          <a:blip r:embed="rId4"/>
          <a:srcRect b="3673"/>
          <a:stretch/>
        </p:blipFill>
        <p:spPr bwMode="auto">
          <a:xfrm>
            <a:off x="7074334" y="2158599"/>
            <a:ext cx="1708688" cy="3101120"/>
          </a:xfrm>
          <a:prstGeom prst="rect">
            <a:avLst/>
          </a:prstGeom>
          <a:ln>
            <a:noFill/>
          </a:ln>
          <a:extLst>
            <a:ext uri="{53640926-AAD7-44D8-BBD7-CCE9431645EC}">
              <a14:shadowObscured xmlns:a14="http://schemas.microsoft.com/office/drawing/2010/main"/>
            </a:ext>
          </a:extLst>
        </p:spPr>
      </p:pic>
      <p:pic>
        <p:nvPicPr>
          <p:cNvPr id="10" name="Picture 9"/>
          <p:cNvPicPr/>
          <p:nvPr/>
        </p:nvPicPr>
        <p:blipFill>
          <a:blip r:embed="rId5"/>
          <a:stretch>
            <a:fillRect/>
          </a:stretch>
        </p:blipFill>
        <p:spPr>
          <a:xfrm>
            <a:off x="7109186" y="5175520"/>
            <a:ext cx="1673836" cy="1361928"/>
          </a:xfrm>
          <a:prstGeom prst="rect">
            <a:avLst/>
          </a:prstGeom>
        </p:spPr>
      </p:pic>
      <p:pic>
        <p:nvPicPr>
          <p:cNvPr id="11" name="Picture 10"/>
          <p:cNvPicPr>
            <a:picLocks noChangeAspect="1"/>
          </p:cNvPicPr>
          <p:nvPr/>
        </p:nvPicPr>
        <p:blipFill>
          <a:blip r:embed="rId6"/>
          <a:stretch>
            <a:fillRect/>
          </a:stretch>
        </p:blipFill>
        <p:spPr>
          <a:xfrm>
            <a:off x="8960508" y="0"/>
            <a:ext cx="2143125" cy="733425"/>
          </a:xfrm>
          <a:prstGeom prst="rect">
            <a:avLst/>
          </a:prstGeom>
        </p:spPr>
      </p:pic>
      <p:pic>
        <p:nvPicPr>
          <p:cNvPr id="12" name="Picture 11"/>
          <p:cNvPicPr>
            <a:picLocks noChangeAspect="1"/>
          </p:cNvPicPr>
          <p:nvPr/>
        </p:nvPicPr>
        <p:blipFill>
          <a:blip r:embed="rId7"/>
          <a:stretch>
            <a:fillRect/>
          </a:stretch>
        </p:blipFill>
        <p:spPr>
          <a:xfrm>
            <a:off x="1138200" y="2270881"/>
            <a:ext cx="2100087" cy="3481526"/>
          </a:xfrm>
          <a:prstGeom prst="rect">
            <a:avLst/>
          </a:prstGeom>
        </p:spPr>
      </p:pic>
    </p:spTree>
    <p:extLst>
      <p:ext uri="{BB962C8B-B14F-4D97-AF65-F5344CB8AC3E}">
        <p14:creationId xmlns:p14="http://schemas.microsoft.com/office/powerpoint/2010/main" val="35361745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2415</TotalTime>
  <Words>2370</Words>
  <Application>Microsoft Office PowerPoint</Application>
  <PresentationFormat>Widescreen</PresentationFormat>
  <Paragraphs>202</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Wingdings</vt:lpstr>
      <vt:lpstr>Office Theme</vt:lpstr>
      <vt:lpstr>PORTAL ZA PARTNERE </vt:lpstr>
      <vt:lpstr>Sadržaj</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PORTAL ZA PARTNERE</dc:title>
  <dc:creator>Jelena Nijemčević</dc:creator>
  <cp:lastModifiedBy>Jelena Nijemčević</cp:lastModifiedBy>
  <cp:revision>147</cp:revision>
  <dcterms:created xsi:type="dcterms:W3CDTF">2023-01-10T11:00:42Z</dcterms:created>
  <dcterms:modified xsi:type="dcterms:W3CDTF">2023-02-10T13:28:34Z</dcterms:modified>
</cp:coreProperties>
</file>