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2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3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4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5.xml" ContentType="application/vnd.openxmlformats-officedocument.them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7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8.xml" ContentType="application/vnd.openxmlformats-officedocument.them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9.xml" ContentType="application/vnd.openxmlformats-officedocument.them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20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21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22.xml" ContentType="application/vnd.openxmlformats-officedocument.them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23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24.xml" ContentType="application/vnd.openxmlformats-officedocument.them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5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26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heme/theme27.xml" ContentType="application/vnd.openxmlformats-officedocument.theme+xml"/>
  <Override PartName="/ppt/tags/tag137.xml" ContentType="application/vnd.openxmlformats-officedocument.presentationml.tags+xml"/>
  <Override PartName="/ppt/theme/theme28.xml" ContentType="application/vnd.openxmlformats-officedocument.theme+xml"/>
  <Override PartName="/ppt/tags/tag138.xml" ContentType="application/vnd.openxmlformats-officedocument.presentationml.tags+xml"/>
  <Override PartName="/ppt/theme/theme29.xml" ContentType="application/vnd.openxmlformats-officedocument.theme+xml"/>
  <Override PartName="/ppt/tags/tag139.xml" ContentType="application/vnd.openxmlformats-officedocument.presentationml.tags+xml"/>
  <Override PartName="/ppt/theme/theme30.xml" ContentType="application/vnd.openxmlformats-officedocument.theme+xml"/>
  <Override PartName="/ppt/tags/tag140.xml" ContentType="application/vnd.openxmlformats-officedocument.presentationml.tags+xml"/>
  <Override PartName="/ppt/theme/theme31.xml" ContentType="application/vnd.openxmlformats-officedocument.theme+xml"/>
  <Override PartName="/ppt/tags/tag141.xml" ContentType="application/vnd.openxmlformats-officedocument.presentationml.tags+xml"/>
  <Override PartName="/ppt/theme/theme32.xml" ContentType="application/vnd.openxmlformats-officedocument.theme+xml"/>
  <Override PartName="/ppt/tags/tag142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33.xml" ContentType="application/vnd.openxmlformats-officedocument.them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34.xml" ContentType="application/vnd.openxmlformats-officedocument.them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35.xml" ContentType="application/vnd.openxmlformats-officedocument.them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36.xml" ContentType="application/vnd.openxmlformats-officedocument.them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37.xml" ContentType="application/vnd.openxmlformats-officedocument.them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38.xml" ContentType="application/vnd.openxmlformats-officedocument.them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slideLayouts/slideLayout161.xml" ContentType="application/vnd.openxmlformats-officedocument.presentationml.slideLayout+xml"/>
  <Override PartName="/ppt/theme/theme39.xml" ContentType="application/vnd.openxmlformats-officedocument.them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40.xml" ContentType="application/vnd.openxmlformats-officedocument.them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41.xml" ContentType="application/vnd.openxmlformats-officedocument.them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42.xml" ContentType="application/vnd.openxmlformats-officedocument.them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43.xml" ContentType="application/vnd.openxmlformats-officedocument.them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44.xml" ContentType="application/vnd.openxmlformats-officedocument.them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45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46.xml" ContentType="application/vnd.openxmlformats-officedocument.them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47.xml" ContentType="application/vnd.openxmlformats-officedocument.them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slideLayouts/slideLayout224.xml" ContentType="application/vnd.openxmlformats-officedocument.presentationml.slideLayout+xml"/>
  <Override PartName="/ppt/theme/theme48.xml" ContentType="application/vnd.openxmlformats-officedocument.them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9.xml" ContentType="application/vnd.openxmlformats-officedocument.them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50.xml" ContentType="application/vnd.openxmlformats-officedocument.them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heme/theme51.xml" ContentType="application/vnd.openxmlformats-officedocument.theme+xml"/>
  <Override PartName="/ppt/theme/theme52.xml" ContentType="application/vnd.openxmlformats-officedocument.them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  <p:sldMasterId id="2147501168" r:id="rId2"/>
    <p:sldMasterId id="2147501174" r:id="rId3"/>
    <p:sldMasterId id="2147501180" r:id="rId4"/>
    <p:sldMasterId id="2147501186" r:id="rId5"/>
    <p:sldMasterId id="2147501192" r:id="rId6"/>
    <p:sldMasterId id="2147501198" r:id="rId7"/>
    <p:sldMasterId id="2147501205" r:id="rId8"/>
    <p:sldMasterId id="2147501211" r:id="rId9"/>
    <p:sldMasterId id="2147501217" r:id="rId10"/>
    <p:sldMasterId id="2147501223" r:id="rId11"/>
    <p:sldMasterId id="2147501229" r:id="rId12"/>
    <p:sldMasterId id="2147501236" r:id="rId13"/>
    <p:sldMasterId id="2147501242" r:id="rId14"/>
    <p:sldMasterId id="2147501248" r:id="rId15"/>
    <p:sldMasterId id="2147501254" r:id="rId16"/>
    <p:sldMasterId id="2147501260" r:id="rId17"/>
    <p:sldMasterId id="2147501266" r:id="rId18"/>
    <p:sldMasterId id="2147501272" r:id="rId19"/>
    <p:sldMasterId id="2147501278" r:id="rId20"/>
    <p:sldMasterId id="2147501285" r:id="rId21"/>
    <p:sldMasterId id="2147501291" r:id="rId22"/>
    <p:sldMasterId id="2147501297" r:id="rId23"/>
    <p:sldMasterId id="2147501303" r:id="rId24"/>
    <p:sldMasterId id="2147501309" r:id="rId25"/>
    <p:sldMasterId id="2147501315" r:id="rId26"/>
    <p:sldMasterId id="2147501321" r:id="rId27"/>
    <p:sldMasterId id="2147501323" r:id="rId28"/>
    <p:sldMasterId id="2147501325" r:id="rId29"/>
    <p:sldMasterId id="2147501327" r:id="rId30"/>
    <p:sldMasterId id="2147501329" r:id="rId31"/>
    <p:sldMasterId id="2147501331" r:id="rId32"/>
    <p:sldMasterId id="2147501333" r:id="rId33"/>
    <p:sldMasterId id="2147501341" r:id="rId34"/>
    <p:sldMasterId id="2147501347" r:id="rId35"/>
    <p:sldMasterId id="2147501353" r:id="rId36"/>
    <p:sldMasterId id="2147501359" r:id="rId37"/>
    <p:sldMasterId id="2147501365" r:id="rId38"/>
    <p:sldMasterId id="2147501371" r:id="rId39"/>
    <p:sldMasterId id="2147501374" r:id="rId40"/>
    <p:sldMasterId id="2147501380" r:id="rId41"/>
    <p:sldMasterId id="2147501398" r:id="rId42"/>
    <p:sldMasterId id="2147501416" r:id="rId43"/>
    <p:sldMasterId id="2147501422" r:id="rId44"/>
    <p:sldMasterId id="2147501428" r:id="rId45"/>
    <p:sldMasterId id="2147501434" r:id="rId46"/>
    <p:sldMasterId id="2147501440" r:id="rId47"/>
    <p:sldMasterId id="2147501466" r:id="rId48"/>
    <p:sldMasterId id="2147501490" r:id="rId49"/>
    <p:sldMasterId id="2147501496" r:id="rId50"/>
  </p:sldMasterIdLst>
  <p:notesMasterIdLst>
    <p:notesMasterId r:id="rId58"/>
  </p:notesMasterIdLst>
  <p:handoutMasterIdLst>
    <p:handoutMasterId r:id="rId59"/>
  </p:handoutMasterIdLst>
  <p:sldIdLst>
    <p:sldId id="1392" r:id="rId51"/>
    <p:sldId id="1393" r:id="rId52"/>
    <p:sldId id="1394" r:id="rId53"/>
    <p:sldId id="1395" r:id="rId54"/>
    <p:sldId id="1396" r:id="rId55"/>
    <p:sldId id="1397" r:id="rId56"/>
    <p:sldId id="1398" r:id="rId57"/>
  </p:sldIdLst>
  <p:sldSz cx="9906000" cy="6858000" type="A4"/>
  <p:notesSz cx="7010400" cy="9296400"/>
  <p:custDataLst>
    <p:tags r:id="rId60"/>
  </p:custData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6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userDrawn="1">
          <p15:clr>
            <a:srgbClr val="A4A3A4"/>
          </p15:clr>
        </p15:guide>
        <p15:guide id="2" pos="44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barczi Imre" initials="B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70"/>
    <a:srgbClr val="CAE8AA"/>
    <a:srgbClr val="D6EDBD"/>
    <a:srgbClr val="BAE18F"/>
    <a:srgbClr val="8ECE49"/>
    <a:srgbClr val="339966"/>
    <a:srgbClr val="00CC00"/>
    <a:srgbClr val="DFF5C0"/>
    <a:srgbClr val="E5E5F7"/>
    <a:srgbClr val="DF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47445" autoAdjust="0"/>
  </p:normalViewPr>
  <p:slideViewPr>
    <p:cSldViewPr>
      <p:cViewPr varScale="1">
        <p:scale>
          <a:sx n="59" d="100"/>
          <a:sy n="59" d="100"/>
        </p:scale>
        <p:origin x="1752" y="78"/>
      </p:cViewPr>
      <p:guideLst>
        <p:guide orient="horz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603" y="-109"/>
      </p:cViewPr>
      <p:guideLst>
        <p:guide orient="horz"/>
        <p:guide pos="440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5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Master" Target="slideMasters/slideMaster29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4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3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7.xml"/><Relationship Id="rId61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2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6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 dirty="0"/>
              <a:t>OTP Bank </a:t>
            </a:r>
            <a:r>
              <a:rPr lang="hu-HU" dirty="0" err="1"/>
              <a:t>Investor</a:t>
            </a:r>
            <a:r>
              <a:rPr lang="hu-HU"/>
              <a:t> Relations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45" y="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62328B-287C-4684-8A94-317C0CF889E9}" type="datetime1">
              <a:rPr lang="hu-HU"/>
              <a:pPr>
                <a:defRPr/>
              </a:pPr>
              <a:t>2021. 03. 17.</a:t>
            </a:fld>
            <a:endParaRPr lang="hu-HU"/>
          </a:p>
        </p:txBody>
      </p:sp>
      <p:sp>
        <p:nvSpPr>
          <p:cNvPr id="360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3128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/>
              <a:t>Investor Presentation</a:t>
            </a:r>
          </a:p>
        </p:txBody>
      </p:sp>
      <p:sp>
        <p:nvSpPr>
          <p:cNvPr id="360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45" y="883128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B4A1AF-61BD-4EBD-BE43-1F54F1216C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726299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84200" y="255588"/>
            <a:ext cx="5813425" cy="4024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9313" y="4307911"/>
            <a:ext cx="6550137" cy="46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45" y="9040816"/>
            <a:ext cx="3040024" cy="2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3A64466-9689-4022-A3D0-6749648905A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346153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273050" indent="-9366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628650" indent="-17621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079500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436688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50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BF32ED5-7767-4B7F-8033-229891BC398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0" name="Diakép helye 9"/>
          <p:cNvSpPr>
            <a:spLocks noGrp="1" noRot="1" noChangeAspect="1"/>
          </p:cNvSpPr>
          <p:nvPr>
            <p:ph type="sldImg"/>
          </p:nvPr>
        </p:nvSpPr>
        <p:spPr>
          <a:xfrm>
            <a:off x="522288" y="95250"/>
            <a:ext cx="5975350" cy="4137025"/>
          </a:xfrm>
        </p:spPr>
      </p:sp>
      <p:sp>
        <p:nvSpPr>
          <p:cNvPr id="11" name="Jegyzetek helye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083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9.bin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.bin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5.bin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3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7.bin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4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9.bin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4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1.bin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5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3.bin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5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5.bin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7.bin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6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9.bin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1.bin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7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3.bin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8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5.bin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8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7.bin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9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9.bin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9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1.bin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3.bin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5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0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8.bin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1.bin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1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3.bin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5.bin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2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7.bin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3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5.bin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6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4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7.bin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3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2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5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0.bin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3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6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3.bin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2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3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4.bin"/><Relationship Id="rId4" Type="http://schemas.openxmlformats.org/officeDocument/2006/relationships/slideMaster" Target="../slideMasters/slideMaster3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7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6.bin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7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8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8.bin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3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0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82.bin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4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5.bin"/><Relationship Id="rId4" Type="http://schemas.openxmlformats.org/officeDocument/2006/relationships/slideMaster" Target="../slideMasters/slideMaster4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1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88.xml"/><Relationship Id="rId1" Type="http://schemas.openxmlformats.org/officeDocument/2006/relationships/vmlDrawing" Target="../drawings/vmlDrawing8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6.bin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7.bin"/><Relationship Id="rId4" Type="http://schemas.openxmlformats.org/officeDocument/2006/relationships/slideMaster" Target="../slideMasters/slideMaster4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8.bin"/><Relationship Id="rId4" Type="http://schemas.openxmlformats.org/officeDocument/2006/relationships/slideMaster" Target="../slideMasters/slideMaster4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8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9.bin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4.xml"/><Relationship Id="rId1" Type="http://schemas.openxmlformats.org/officeDocument/2006/relationships/vmlDrawing" Target="../drawings/vmlDrawing9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0.bin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5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1.bin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6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2.bin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4.bin"/><Relationship Id="rId4" Type="http://schemas.openxmlformats.org/officeDocument/2006/relationships/slideMaster" Target="../slideMasters/slideMaster4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2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0.xml"/><Relationship Id="rId1" Type="http://schemas.openxmlformats.org/officeDocument/2006/relationships/vmlDrawing" Target="../drawings/vmlDrawing9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5.bin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96.bin"/><Relationship Id="rId4" Type="http://schemas.openxmlformats.org/officeDocument/2006/relationships/slideMaster" Target="../slideMasters/slideMaster42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7.bin"/><Relationship Id="rId4" Type="http://schemas.openxmlformats.org/officeDocument/2006/relationships/slideMaster" Target="../slideMasters/slideMaster4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9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8.bin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6.xml"/><Relationship Id="rId1" Type="http://schemas.openxmlformats.org/officeDocument/2006/relationships/vmlDrawing" Target="../drawings/vmlDrawing9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9.bin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7.xml"/><Relationship Id="rId1" Type="http://schemas.openxmlformats.org/officeDocument/2006/relationships/vmlDrawing" Target="../drawings/vmlDrawing10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0.bin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8.xml"/><Relationship Id="rId1" Type="http://schemas.openxmlformats.org/officeDocument/2006/relationships/vmlDrawing" Target="../drawings/vmlDrawing10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1.bin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3.xml"/><Relationship Id="rId2" Type="http://schemas.openxmlformats.org/officeDocument/2006/relationships/tags" Target="../tags/tag210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3.bin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4.bin"/><Relationship Id="rId4" Type="http://schemas.openxmlformats.org/officeDocument/2006/relationships/slideMaster" Target="../slideMasters/slideMaster43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5.bin"/><Relationship Id="rId4" Type="http://schemas.openxmlformats.org/officeDocument/2006/relationships/slideMaster" Target="../slideMasters/slideMaster43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6.bin"/><Relationship Id="rId4" Type="http://schemas.openxmlformats.org/officeDocument/2006/relationships/slideMaster" Target="../slideMasters/slideMaster4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4.xml"/><Relationship Id="rId2" Type="http://schemas.openxmlformats.org/officeDocument/2006/relationships/tags" Target="../tags/tag218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8.bin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9.bin"/><Relationship Id="rId4" Type="http://schemas.openxmlformats.org/officeDocument/2006/relationships/slideMaster" Target="../slideMasters/slideMaster44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0.bin"/><Relationship Id="rId4" Type="http://schemas.openxmlformats.org/officeDocument/2006/relationships/slideMaster" Target="../slideMasters/slideMaster44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1.bin"/><Relationship Id="rId4" Type="http://schemas.openxmlformats.org/officeDocument/2006/relationships/slideMaster" Target="../slideMasters/slideMaster4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5.xml"/><Relationship Id="rId2" Type="http://schemas.openxmlformats.org/officeDocument/2006/relationships/tags" Target="../tags/tag226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3.bin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4.bin"/><Relationship Id="rId4" Type="http://schemas.openxmlformats.org/officeDocument/2006/relationships/slideMaster" Target="../slideMasters/slideMaster45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5.bin"/><Relationship Id="rId4" Type="http://schemas.openxmlformats.org/officeDocument/2006/relationships/slideMaster" Target="../slideMasters/slideMaster45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6.bin"/><Relationship Id="rId4" Type="http://schemas.openxmlformats.org/officeDocument/2006/relationships/slideMaster" Target="../slideMasters/slideMaster4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6.xml"/><Relationship Id="rId2" Type="http://schemas.openxmlformats.org/officeDocument/2006/relationships/tags" Target="../tags/tag234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8.bin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9.bin"/><Relationship Id="rId4" Type="http://schemas.openxmlformats.org/officeDocument/2006/relationships/slideMaster" Target="../slideMasters/slideMaster4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7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7.xml"/><Relationship Id="rId2" Type="http://schemas.openxmlformats.org/officeDocument/2006/relationships/tags" Target="../tags/tag240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1.bin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1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8.xml"/><Relationship Id="rId2" Type="http://schemas.openxmlformats.org/officeDocument/2006/relationships/tags" Target="../tags/tag245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3.bin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9.xml"/><Relationship Id="rId2" Type="http://schemas.openxmlformats.org/officeDocument/2006/relationships/tags" Target="../tags/tag247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5.bin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6.bin"/><Relationship Id="rId4" Type="http://schemas.openxmlformats.org/officeDocument/2006/relationships/slideMaster" Target="../slideMasters/slideMaster49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27.bin"/><Relationship Id="rId4" Type="http://schemas.openxmlformats.org/officeDocument/2006/relationships/slideMaster" Target="../slideMasters/slideMaster49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8.bin"/><Relationship Id="rId4" Type="http://schemas.openxmlformats.org/officeDocument/2006/relationships/slideMaster" Target="../slideMasters/slideMaster4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0.xml"/><Relationship Id="rId2" Type="http://schemas.openxmlformats.org/officeDocument/2006/relationships/tags" Target="../tags/tag255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0.bin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7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169328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6949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AutoShape 78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329" y="6351069"/>
            <a:ext cx="1784461" cy="351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347682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599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0452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660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9036397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237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5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07348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75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30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2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6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5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4866712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892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0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03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80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5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840629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301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89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14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47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88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628451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608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041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3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8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87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14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16614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915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272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55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94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30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76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71774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222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622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14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66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852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98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05659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30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865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31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47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3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5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50226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37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288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630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62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539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89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2486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975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471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46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859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527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06662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282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9912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04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41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767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5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409062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691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5859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4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66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0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857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1748987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421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0907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463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112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958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160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5826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082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760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828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870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92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743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04650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252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521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683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267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68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16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314949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63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4765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673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728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264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299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64263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370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328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576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555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733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922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11844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575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3826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891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63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53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611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807820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780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4966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1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440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307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699507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30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295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59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765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165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681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4176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905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4314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660589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008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004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613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21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212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821320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213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9454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956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826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94979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315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529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573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309845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520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4230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343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02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7109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5411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301272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725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1804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97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790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170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456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185814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353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6698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8934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972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855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00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090639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67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342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5713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79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60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301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3411902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31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3994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9232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96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008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68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339595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773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9658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104641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670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620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680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408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3257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57792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363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39459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95319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261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684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0217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6913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90828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18012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953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9812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08746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9029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051468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51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021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5205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635631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544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15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8725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080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107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1597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8680768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37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8066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331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426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8129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1485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7227740"/>
              </p:ext>
            </p:extLst>
          </p:nvPr>
        </p:nvGraphicFramePr>
        <p:xfrm>
          <a:off x="1865" y="162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182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65" y="1627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7786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965875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3929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75455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um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8483645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800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3555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8081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8382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1444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0312277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870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3890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226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894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918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67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94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5173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8018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99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75920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56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09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1106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201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37639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7376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303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3249723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346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0869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4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370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6394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320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741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893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81814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4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06564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41010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4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2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6122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4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0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8234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21538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51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2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055672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356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19792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6948003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458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421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469993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561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0940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2964958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663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7495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7563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334286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868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9458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214653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70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385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7812408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07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1445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350434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175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3157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706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3649719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380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94366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577302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482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927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87020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85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39139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73350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687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4561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8728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369507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892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83419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220045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994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068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9612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0433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3532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71787766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9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325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691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6842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5332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3353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806028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420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" y="4079065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018" y="5376255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315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8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4526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731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6909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833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5941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935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7139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038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508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61534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585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6850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650" y="5373838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81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028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85171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6322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78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5136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1" y="548680"/>
            <a:ext cx="9906000" cy="31503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9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oleObject" Target="../embeddings/oleObject8.bin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slideLayout" Target="../slideLayouts/slideLayout18.xml"/><Relationship Id="rId7" Type="http://schemas.openxmlformats.org/officeDocument/2006/relationships/vmlDrawing" Target="../drawings/vmlDrawing10.v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11" Type="http://schemas.openxmlformats.org/officeDocument/2006/relationships/oleObject" Target="../embeddings/oleObject10.bin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slideLayout" Target="../slideLayouts/slideLayout23.xml"/><Relationship Id="rId7" Type="http://schemas.openxmlformats.org/officeDocument/2006/relationships/vmlDrawing" Target="../drawings/vmlDrawing12.v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11" Type="http://schemas.openxmlformats.org/officeDocument/2006/relationships/oleObject" Target="../embeddings/oleObject12.bin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slideLayout" Target="../slideLayouts/slideLayout28.xml"/><Relationship Id="rId7" Type="http://schemas.openxmlformats.org/officeDocument/2006/relationships/vmlDrawing" Target="../drawings/vmlDrawing14.v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11" Type="http://schemas.openxmlformats.org/officeDocument/2006/relationships/oleObject" Target="../embeddings/oleObject14.bin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slideLayout" Target="../slideLayouts/slideLayout33.xml"/><Relationship Id="rId7" Type="http://schemas.openxmlformats.org/officeDocument/2006/relationships/vmlDrawing" Target="../drawings/vmlDrawing16.v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11" Type="http://schemas.openxmlformats.org/officeDocument/2006/relationships/oleObject" Target="../embeddings/oleObject16.bin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6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slideLayout" Target="../slideLayouts/slideLayout38.xml"/><Relationship Id="rId7" Type="http://schemas.openxmlformats.org/officeDocument/2006/relationships/vmlDrawing" Target="../drawings/vmlDrawing18.v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11" Type="http://schemas.openxmlformats.org/officeDocument/2006/relationships/oleObject" Target="../embeddings/oleObject18.bin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6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slideLayout" Target="../slideLayouts/slideLayout43.xml"/><Relationship Id="rId7" Type="http://schemas.openxmlformats.org/officeDocument/2006/relationships/vmlDrawing" Target="../drawings/vmlDrawing20.v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9.xml"/><Relationship Id="rId11" Type="http://schemas.openxmlformats.org/officeDocument/2006/relationships/oleObject" Target="../embeddings/oleObject20.bin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6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slideLayout" Target="../slideLayouts/slideLayout48.xml"/><Relationship Id="rId7" Type="http://schemas.openxmlformats.org/officeDocument/2006/relationships/vmlDrawing" Target="../drawings/vmlDrawing22.v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10.xml"/><Relationship Id="rId11" Type="http://schemas.openxmlformats.org/officeDocument/2006/relationships/oleObject" Target="../embeddings/oleObject22.bin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slideLayout" Target="../slideLayouts/slideLayout53.xml"/><Relationship Id="rId7" Type="http://schemas.openxmlformats.org/officeDocument/2006/relationships/vmlDrawing" Target="../drawings/vmlDrawing24.v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heme" Target="../theme/theme11.xml"/><Relationship Id="rId11" Type="http://schemas.openxmlformats.org/officeDocument/2006/relationships/oleObject" Target="../embeddings/oleObject24.bin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6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slideLayout" Target="../slideLayouts/slideLayout58.xml"/><Relationship Id="rId7" Type="http://schemas.openxmlformats.org/officeDocument/2006/relationships/vmlDrawing" Target="../drawings/vmlDrawing26.v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12.xml"/><Relationship Id="rId11" Type="http://schemas.openxmlformats.org/officeDocument/2006/relationships/oleObject" Target="../embeddings/oleObject26.bin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6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3" Type="http://schemas.openxmlformats.org/officeDocument/2006/relationships/slideLayout" Target="../slideLayouts/slideLayout63.xml"/><Relationship Id="rId7" Type="http://schemas.openxmlformats.org/officeDocument/2006/relationships/vmlDrawing" Target="../drawings/vmlDrawing28.v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theme" Target="../theme/theme13.xml"/><Relationship Id="rId11" Type="http://schemas.openxmlformats.org/officeDocument/2006/relationships/oleObject" Target="../embeddings/oleObject28.bin"/><Relationship Id="rId5" Type="http://schemas.openxmlformats.org/officeDocument/2006/relationships/slideLayout" Target="../slideLayouts/slideLayout6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6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slideLayout" Target="../slideLayouts/slideLayout68.xml"/><Relationship Id="rId7" Type="http://schemas.openxmlformats.org/officeDocument/2006/relationships/vmlDrawing" Target="../drawings/vmlDrawing30.v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theme" Target="../theme/theme14.xml"/><Relationship Id="rId11" Type="http://schemas.openxmlformats.org/officeDocument/2006/relationships/oleObject" Target="../embeddings/oleObject30.bin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9.xml"/><Relationship Id="rId9" Type="http://schemas.openxmlformats.org/officeDocument/2006/relationships/image" Target="../media/image6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slideLayout" Target="../slideLayouts/slideLayout73.xml"/><Relationship Id="rId7" Type="http://schemas.openxmlformats.org/officeDocument/2006/relationships/vmlDrawing" Target="../drawings/vmlDrawing32.v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theme" Target="../theme/theme15.xml"/><Relationship Id="rId11" Type="http://schemas.openxmlformats.org/officeDocument/2006/relationships/oleObject" Target="../embeddings/oleObject32.bin"/><Relationship Id="rId5" Type="http://schemas.openxmlformats.org/officeDocument/2006/relationships/slideLayout" Target="../slideLayouts/slideLayout7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4.xml"/><Relationship Id="rId9" Type="http://schemas.openxmlformats.org/officeDocument/2006/relationships/image" Target="../media/image6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slideLayout" Target="../slideLayouts/slideLayout78.xml"/><Relationship Id="rId7" Type="http://schemas.openxmlformats.org/officeDocument/2006/relationships/vmlDrawing" Target="../drawings/vmlDrawing34.v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theme" Target="../theme/theme16.xml"/><Relationship Id="rId11" Type="http://schemas.openxmlformats.org/officeDocument/2006/relationships/oleObject" Target="../embeddings/oleObject34.bin"/><Relationship Id="rId5" Type="http://schemas.openxmlformats.org/officeDocument/2006/relationships/slideLayout" Target="../slideLayouts/slideLayout8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6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slideLayout" Target="../slideLayouts/slideLayout83.xml"/><Relationship Id="rId7" Type="http://schemas.openxmlformats.org/officeDocument/2006/relationships/vmlDrawing" Target="../drawings/vmlDrawing36.v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heme" Target="../theme/theme17.xml"/><Relationship Id="rId11" Type="http://schemas.openxmlformats.org/officeDocument/2006/relationships/oleObject" Target="../embeddings/oleObject36.bin"/><Relationship Id="rId5" Type="http://schemas.openxmlformats.org/officeDocument/2006/relationships/slideLayout" Target="../slideLayouts/slideLayout8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6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slideLayout" Target="../slideLayouts/slideLayout88.xml"/><Relationship Id="rId7" Type="http://schemas.openxmlformats.org/officeDocument/2006/relationships/vmlDrawing" Target="../drawings/vmlDrawing38.v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theme" Target="../theme/theme18.xml"/><Relationship Id="rId11" Type="http://schemas.openxmlformats.org/officeDocument/2006/relationships/oleObject" Target="../embeddings/oleObject38.bin"/><Relationship Id="rId5" Type="http://schemas.openxmlformats.org/officeDocument/2006/relationships/slideLayout" Target="../slideLayouts/slideLayout9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6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slideLayout" Target="../slideLayouts/slideLayout93.xml"/><Relationship Id="rId7" Type="http://schemas.openxmlformats.org/officeDocument/2006/relationships/vmlDrawing" Target="../drawings/vmlDrawing40.v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theme" Target="../theme/theme19.xml"/><Relationship Id="rId11" Type="http://schemas.openxmlformats.org/officeDocument/2006/relationships/oleObject" Target="../embeddings/oleObject40.bin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6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slideLayout" Target="../slideLayouts/slideLayout98.xml"/><Relationship Id="rId7" Type="http://schemas.openxmlformats.org/officeDocument/2006/relationships/vmlDrawing" Target="../drawings/vmlDrawing42.v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theme" Target="../theme/theme20.xml"/><Relationship Id="rId11" Type="http://schemas.openxmlformats.org/officeDocument/2006/relationships/oleObject" Target="../embeddings/oleObject42.bin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9.xml"/><Relationship Id="rId9" Type="http://schemas.openxmlformats.org/officeDocument/2006/relationships/image" Target="../media/image6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slideLayout" Target="../slideLayouts/slideLayout103.xml"/><Relationship Id="rId7" Type="http://schemas.openxmlformats.org/officeDocument/2006/relationships/vmlDrawing" Target="../drawings/vmlDrawing44.v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theme" Target="../theme/theme21.xml"/><Relationship Id="rId11" Type="http://schemas.openxmlformats.org/officeDocument/2006/relationships/oleObject" Target="../embeddings/oleObject44.bin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6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slideLayout" Target="../slideLayouts/slideLayout108.xml"/><Relationship Id="rId7" Type="http://schemas.openxmlformats.org/officeDocument/2006/relationships/vmlDrawing" Target="../drawings/vmlDrawing47.v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theme" Target="../theme/theme22.xml"/><Relationship Id="rId11" Type="http://schemas.openxmlformats.org/officeDocument/2006/relationships/oleObject" Target="../embeddings/oleObject47.bin"/><Relationship Id="rId5" Type="http://schemas.openxmlformats.org/officeDocument/2006/relationships/slideLayout" Target="../slideLayouts/slideLayout1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9.xml"/><Relationship Id="rId9" Type="http://schemas.openxmlformats.org/officeDocument/2006/relationships/image" Target="../media/image6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slideLayout" Target="../slideLayouts/slideLayout113.xml"/><Relationship Id="rId7" Type="http://schemas.openxmlformats.org/officeDocument/2006/relationships/vmlDrawing" Target="../drawings/vmlDrawing50.v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theme" Target="../theme/theme23.xml"/><Relationship Id="rId11" Type="http://schemas.openxmlformats.org/officeDocument/2006/relationships/oleObject" Target="../embeddings/oleObject50.bin"/><Relationship Id="rId5" Type="http://schemas.openxmlformats.org/officeDocument/2006/relationships/slideLayout" Target="../slideLayouts/slideLayout1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6.jpe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3" Type="http://schemas.openxmlformats.org/officeDocument/2006/relationships/slideLayout" Target="../slideLayouts/slideLayout118.xml"/><Relationship Id="rId7" Type="http://schemas.openxmlformats.org/officeDocument/2006/relationships/vmlDrawing" Target="../drawings/vmlDrawing52.v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theme" Target="../theme/theme24.xml"/><Relationship Id="rId11" Type="http://schemas.openxmlformats.org/officeDocument/2006/relationships/oleObject" Target="../embeddings/oleObject52.bin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6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3" Type="http://schemas.openxmlformats.org/officeDocument/2006/relationships/slideLayout" Target="../slideLayouts/slideLayout123.xml"/><Relationship Id="rId7" Type="http://schemas.openxmlformats.org/officeDocument/2006/relationships/vmlDrawing" Target="../drawings/vmlDrawing54.v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theme" Target="../theme/theme25.xml"/><Relationship Id="rId11" Type="http://schemas.openxmlformats.org/officeDocument/2006/relationships/oleObject" Target="../embeddings/oleObject54.bin"/><Relationship Id="rId5" Type="http://schemas.openxmlformats.org/officeDocument/2006/relationships/slideLayout" Target="../slideLayouts/slideLayout1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6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slideLayout" Target="../slideLayouts/slideLayout128.xml"/><Relationship Id="rId7" Type="http://schemas.openxmlformats.org/officeDocument/2006/relationships/vmlDrawing" Target="../drawings/vmlDrawing56.v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theme" Target="../theme/theme26.xml"/><Relationship Id="rId11" Type="http://schemas.openxmlformats.org/officeDocument/2006/relationships/oleObject" Target="../embeddings/oleObject56.bin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9.xml"/><Relationship Id="rId9" Type="http://schemas.openxmlformats.org/officeDocument/2006/relationships/image" Target="../media/image6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vmlDrawing" Target="../drawings/vmlDrawing58.vml"/><Relationship Id="rId1" Type="http://schemas.openxmlformats.org/officeDocument/2006/relationships/theme" Target="../theme/theme27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vmlDrawing" Target="../drawings/vmlDrawing59.vml"/><Relationship Id="rId1" Type="http://schemas.openxmlformats.org/officeDocument/2006/relationships/theme" Target="../theme/theme28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vmlDrawing" Target="../drawings/vmlDrawing60.vml"/><Relationship Id="rId1" Type="http://schemas.openxmlformats.org/officeDocument/2006/relationships/theme" Target="../theme/theme29.x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vmlDrawing" Target="../drawings/vmlDrawing61.vml"/><Relationship Id="rId1" Type="http://schemas.openxmlformats.org/officeDocument/2006/relationships/theme" Target="../theme/theme30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vmlDrawing" Target="../drawings/vmlDrawing62.vml"/><Relationship Id="rId1" Type="http://schemas.openxmlformats.org/officeDocument/2006/relationships/theme" Target="../theme/theme31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vmlDrawing" Target="../drawings/vmlDrawing63.vml"/><Relationship Id="rId1" Type="http://schemas.openxmlformats.org/officeDocument/2006/relationships/theme" Target="../theme/theme32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slideLayout" Target="../slideLayouts/slideLayout133.xml"/><Relationship Id="rId7" Type="http://schemas.openxmlformats.org/officeDocument/2006/relationships/vmlDrawing" Target="../drawings/vmlDrawing64.v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theme" Target="../theme/theme33.xml"/><Relationship Id="rId11" Type="http://schemas.openxmlformats.org/officeDocument/2006/relationships/oleObject" Target="../embeddings/oleObject64.bin"/><Relationship Id="rId5" Type="http://schemas.openxmlformats.org/officeDocument/2006/relationships/slideLayout" Target="../slideLayouts/slideLayout1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4.xml"/><Relationship Id="rId9" Type="http://schemas.openxmlformats.org/officeDocument/2006/relationships/image" Target="../media/image6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3" Type="http://schemas.openxmlformats.org/officeDocument/2006/relationships/slideLayout" Target="../slideLayouts/slideLayout138.xml"/><Relationship Id="rId7" Type="http://schemas.openxmlformats.org/officeDocument/2006/relationships/vmlDrawing" Target="../drawings/vmlDrawing66.v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theme" Target="../theme/theme34.xml"/><Relationship Id="rId11" Type="http://schemas.openxmlformats.org/officeDocument/2006/relationships/oleObject" Target="../embeddings/oleObject66.bin"/><Relationship Id="rId5" Type="http://schemas.openxmlformats.org/officeDocument/2006/relationships/slideLayout" Target="../slideLayouts/slideLayout1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9.xml"/><Relationship Id="rId9" Type="http://schemas.openxmlformats.org/officeDocument/2006/relationships/image" Target="../media/image6.jpe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3" Type="http://schemas.openxmlformats.org/officeDocument/2006/relationships/slideLayout" Target="../slideLayouts/slideLayout143.xml"/><Relationship Id="rId7" Type="http://schemas.openxmlformats.org/officeDocument/2006/relationships/vmlDrawing" Target="../drawings/vmlDrawing69.v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theme" Target="../theme/theme35.xml"/><Relationship Id="rId11" Type="http://schemas.openxmlformats.org/officeDocument/2006/relationships/oleObject" Target="../embeddings/oleObject69.bin"/><Relationship Id="rId5" Type="http://schemas.openxmlformats.org/officeDocument/2006/relationships/slideLayout" Target="../slideLayouts/slideLayout1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4.xml"/><Relationship Id="rId9" Type="http://schemas.openxmlformats.org/officeDocument/2006/relationships/image" Target="../media/image6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3" Type="http://schemas.openxmlformats.org/officeDocument/2006/relationships/slideLayout" Target="../slideLayouts/slideLayout148.xml"/><Relationship Id="rId7" Type="http://schemas.openxmlformats.org/officeDocument/2006/relationships/vmlDrawing" Target="../drawings/vmlDrawing72.v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theme" Target="../theme/theme36.xml"/><Relationship Id="rId11" Type="http://schemas.openxmlformats.org/officeDocument/2006/relationships/oleObject" Target="../embeddings/oleObject72.bin"/><Relationship Id="rId5" Type="http://schemas.openxmlformats.org/officeDocument/2006/relationships/slideLayout" Target="../slideLayouts/slideLayout1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9.xml"/><Relationship Id="rId9" Type="http://schemas.openxmlformats.org/officeDocument/2006/relationships/image" Target="../media/image6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openxmlformats.org/officeDocument/2006/relationships/slideLayout" Target="../slideLayouts/slideLayout153.xml"/><Relationship Id="rId7" Type="http://schemas.openxmlformats.org/officeDocument/2006/relationships/vmlDrawing" Target="../drawings/vmlDrawing75.v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theme" Target="../theme/theme37.xml"/><Relationship Id="rId11" Type="http://schemas.openxmlformats.org/officeDocument/2006/relationships/oleObject" Target="../embeddings/oleObject75.bin"/><Relationship Id="rId5" Type="http://schemas.openxmlformats.org/officeDocument/2006/relationships/slideLayout" Target="../slideLayouts/slideLayout1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4.xml"/><Relationship Id="rId9" Type="http://schemas.openxmlformats.org/officeDocument/2006/relationships/image" Target="../media/image6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3" Type="http://schemas.openxmlformats.org/officeDocument/2006/relationships/slideLayout" Target="../slideLayouts/slideLayout158.xml"/><Relationship Id="rId7" Type="http://schemas.openxmlformats.org/officeDocument/2006/relationships/vmlDrawing" Target="../drawings/vmlDrawing77.v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theme" Target="../theme/theme38.xml"/><Relationship Id="rId11" Type="http://schemas.openxmlformats.org/officeDocument/2006/relationships/oleObject" Target="../embeddings/oleObject77.bin"/><Relationship Id="rId5" Type="http://schemas.openxmlformats.org/officeDocument/2006/relationships/slideLayout" Target="../slideLayouts/slideLayout1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9.xml"/><Relationship Id="rId9" Type="http://schemas.openxmlformats.org/officeDocument/2006/relationships/image" Target="../media/image6.jpeg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79.vml"/><Relationship Id="rId7" Type="http://schemas.openxmlformats.org/officeDocument/2006/relationships/oleObject" Target="../embeddings/oleObject79.bin"/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176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slideLayout" Target="../slideLayouts/slideLayout164.xml"/><Relationship Id="rId7" Type="http://schemas.openxmlformats.org/officeDocument/2006/relationships/vmlDrawing" Target="../drawings/vmlDrawing81.v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theme" Target="../theme/theme40.xml"/><Relationship Id="rId11" Type="http://schemas.openxmlformats.org/officeDocument/2006/relationships/oleObject" Target="../embeddings/oleObject81.bin"/><Relationship Id="rId5" Type="http://schemas.openxmlformats.org/officeDocument/2006/relationships/slideLayout" Target="../slideLayouts/slideLayout16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5.xml"/><Relationship Id="rId9" Type="http://schemas.openxmlformats.org/officeDocument/2006/relationships/image" Target="../media/image6.jpe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vmlDrawing" Target="../drawings/vmlDrawing84.vml"/><Relationship Id="rId3" Type="http://schemas.openxmlformats.org/officeDocument/2006/relationships/slideLayout" Target="../slideLayouts/slideLayout16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theme" Target="../theme/theme4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tags" Target="../tags/tag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oleObject" Target="../embeddings/oleObject84.bin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vmlDrawing" Target="../drawings/vmlDrawing93.vml"/><Relationship Id="rId3" Type="http://schemas.openxmlformats.org/officeDocument/2006/relationships/slideLayout" Target="../slideLayouts/slideLayout18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42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tags" Target="../tags/tag197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oleObject" Target="../embeddings/oleObject93.bin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3" Type="http://schemas.openxmlformats.org/officeDocument/2006/relationships/slideLayout" Target="../slideLayouts/slideLayout201.xml"/><Relationship Id="rId7" Type="http://schemas.openxmlformats.org/officeDocument/2006/relationships/vmlDrawing" Target="../drawings/vmlDrawing102.v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theme" Target="../theme/theme43.xml"/><Relationship Id="rId11" Type="http://schemas.openxmlformats.org/officeDocument/2006/relationships/oleObject" Target="../embeddings/oleObject102.bin"/><Relationship Id="rId5" Type="http://schemas.openxmlformats.org/officeDocument/2006/relationships/slideLayout" Target="../slideLayouts/slideLayout20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2.xml"/><Relationship Id="rId9" Type="http://schemas.openxmlformats.org/officeDocument/2006/relationships/image" Target="../media/image6.jpe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3" Type="http://schemas.openxmlformats.org/officeDocument/2006/relationships/slideLayout" Target="../slideLayouts/slideLayout206.xml"/><Relationship Id="rId7" Type="http://schemas.openxmlformats.org/officeDocument/2006/relationships/vmlDrawing" Target="../drawings/vmlDrawing107.v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theme" Target="../theme/theme44.xml"/><Relationship Id="rId11" Type="http://schemas.openxmlformats.org/officeDocument/2006/relationships/oleObject" Target="../embeddings/oleObject107.bin"/><Relationship Id="rId5" Type="http://schemas.openxmlformats.org/officeDocument/2006/relationships/slideLayout" Target="../slideLayouts/slideLayout20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7.xml"/><Relationship Id="rId9" Type="http://schemas.openxmlformats.org/officeDocument/2006/relationships/image" Target="../media/image6.jpeg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3" Type="http://schemas.openxmlformats.org/officeDocument/2006/relationships/slideLayout" Target="../slideLayouts/slideLayout211.xml"/><Relationship Id="rId7" Type="http://schemas.openxmlformats.org/officeDocument/2006/relationships/vmlDrawing" Target="../drawings/vmlDrawing112.v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theme" Target="../theme/theme45.xml"/><Relationship Id="rId11" Type="http://schemas.openxmlformats.org/officeDocument/2006/relationships/oleObject" Target="../embeddings/oleObject112.bin"/><Relationship Id="rId5" Type="http://schemas.openxmlformats.org/officeDocument/2006/relationships/slideLayout" Target="../slideLayouts/slideLayout2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2.xml"/><Relationship Id="rId9" Type="http://schemas.openxmlformats.org/officeDocument/2006/relationships/image" Target="../media/image6.jpe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3" Type="http://schemas.openxmlformats.org/officeDocument/2006/relationships/slideLayout" Target="../slideLayouts/slideLayout216.xml"/><Relationship Id="rId7" Type="http://schemas.openxmlformats.org/officeDocument/2006/relationships/vmlDrawing" Target="../drawings/vmlDrawing117.v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theme" Target="../theme/theme46.xml"/><Relationship Id="rId11" Type="http://schemas.openxmlformats.org/officeDocument/2006/relationships/oleObject" Target="../embeddings/oleObject117.bin"/><Relationship Id="rId5" Type="http://schemas.openxmlformats.org/officeDocument/2006/relationships/slideLayout" Target="../slideLayouts/slideLayout21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7.xml"/><Relationship Id="rId9" Type="http://schemas.openxmlformats.org/officeDocument/2006/relationships/image" Target="../media/image6.jpe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3" Type="http://schemas.openxmlformats.org/officeDocument/2006/relationships/slideLayout" Target="../slideLayouts/slideLayout221.xml"/><Relationship Id="rId7" Type="http://schemas.openxmlformats.org/officeDocument/2006/relationships/vmlDrawing" Target="../drawings/vmlDrawing120.vml"/><Relationship Id="rId2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9.xml"/><Relationship Id="rId6" Type="http://schemas.openxmlformats.org/officeDocument/2006/relationships/theme" Target="../theme/theme47.xml"/><Relationship Id="rId11" Type="http://schemas.openxmlformats.org/officeDocument/2006/relationships/oleObject" Target="../embeddings/oleObject120.bin"/><Relationship Id="rId5" Type="http://schemas.openxmlformats.org/officeDocument/2006/relationships/slideLayout" Target="../slideLayouts/slideLayout2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2.xml"/><Relationship Id="rId9" Type="http://schemas.openxmlformats.org/officeDocument/2006/relationships/image" Target="../media/image6.jpeg"/></Relationships>
</file>

<file path=ppt/slideMasters/_rels/slideMaster48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22.vml"/><Relationship Id="rId7" Type="http://schemas.openxmlformats.org/officeDocument/2006/relationships/oleObject" Target="../embeddings/oleObject122.bin"/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244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3" Type="http://schemas.openxmlformats.org/officeDocument/2006/relationships/slideLayout" Target="../slideLayouts/slideLayout227.xml"/><Relationship Id="rId7" Type="http://schemas.openxmlformats.org/officeDocument/2006/relationships/vmlDrawing" Target="../drawings/vmlDrawing124.v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9.xml"/><Relationship Id="rId11" Type="http://schemas.openxmlformats.org/officeDocument/2006/relationships/oleObject" Target="../embeddings/oleObject124.bin"/><Relationship Id="rId5" Type="http://schemas.openxmlformats.org/officeDocument/2006/relationships/slideLayout" Target="../slideLayouts/slideLayout2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8.xml"/><Relationship Id="rId9" Type="http://schemas.openxmlformats.org/officeDocument/2006/relationships/image" Target="../media/image6.jpeg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3" Type="http://schemas.openxmlformats.org/officeDocument/2006/relationships/slideLayout" Target="../slideLayouts/slideLayout232.xml"/><Relationship Id="rId7" Type="http://schemas.openxmlformats.org/officeDocument/2006/relationships/vmlDrawing" Target="../drawings/vmlDrawing129.v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50.xml"/><Relationship Id="rId11" Type="http://schemas.openxmlformats.org/officeDocument/2006/relationships/oleObject" Target="../embeddings/oleObject129.bin"/><Relationship Id="rId5" Type="http://schemas.openxmlformats.org/officeDocument/2006/relationships/slideLayout" Target="../slideLayouts/slideLayout23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33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1" y="4028048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380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2912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34" y="6410971"/>
            <a:ext cx="1591399" cy="3134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0538" r:id="rId1"/>
    <p:sldLayoutId id="2147500225" r:id="rId2"/>
    <p:sldLayoutId id="2147500221" r:id="rId3"/>
    <p:sldLayoutId id="2147500220" r:id="rId4"/>
    <p:sldLayoutId id="21475005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2695320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673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6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69" r:id="rId1"/>
    <p:sldLayoutId id="2147501170" r:id="rId2"/>
    <p:sldLayoutId id="2147501171" r:id="rId3"/>
    <p:sldLayoutId id="2147501172" r:id="rId4"/>
    <p:sldLayoutId id="214750117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4588621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790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9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75" r:id="rId1"/>
    <p:sldLayoutId id="2147501176" r:id="rId2"/>
    <p:sldLayoutId id="2147501177" r:id="rId3"/>
    <p:sldLayoutId id="2147501178" r:id="rId4"/>
    <p:sldLayoutId id="21475011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019277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199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1" r:id="rId1"/>
    <p:sldLayoutId id="2147501182" r:id="rId2"/>
    <p:sldLayoutId id="2147501183" r:id="rId3"/>
    <p:sldLayoutId id="2147501184" r:id="rId4"/>
    <p:sldLayoutId id="214750118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320340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506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3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7" r:id="rId1"/>
    <p:sldLayoutId id="2147501188" r:id="rId2"/>
    <p:sldLayoutId id="2147501189" r:id="rId3"/>
    <p:sldLayoutId id="2147501190" r:id="rId4"/>
    <p:sldLayoutId id="214750119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058955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813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3" r:id="rId1"/>
    <p:sldLayoutId id="2147501194" r:id="rId2"/>
    <p:sldLayoutId id="2147501195" r:id="rId3"/>
    <p:sldLayoutId id="2147501196" r:id="rId4"/>
    <p:sldLayoutId id="214750119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4100986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120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9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9" r:id="rId1"/>
    <p:sldLayoutId id="2147501200" r:id="rId2"/>
    <p:sldLayoutId id="2147501201" r:id="rId3"/>
    <p:sldLayoutId id="2147501202" r:id="rId4"/>
    <p:sldLayoutId id="214750120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474639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828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6" r:id="rId1"/>
    <p:sldLayoutId id="2147501207" r:id="rId2"/>
    <p:sldLayoutId id="2147501208" r:id="rId3"/>
    <p:sldLayoutId id="2147501209" r:id="rId4"/>
    <p:sldLayoutId id="214750121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423214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135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2" r:id="rId1"/>
    <p:sldLayoutId id="2147501213" r:id="rId2"/>
    <p:sldLayoutId id="2147501214" r:id="rId3"/>
    <p:sldLayoutId id="2147501215" r:id="rId4"/>
    <p:sldLayoutId id="214750121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617964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873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7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8" r:id="rId1"/>
    <p:sldLayoutId id="2147501219" r:id="rId2"/>
    <p:sldLayoutId id="2147501220" r:id="rId3"/>
    <p:sldLayoutId id="2147501221" r:id="rId4"/>
    <p:sldLayoutId id="214750122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89021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179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9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4" r:id="rId1"/>
    <p:sldLayoutId id="2147501225" r:id="rId2"/>
    <p:sldLayoutId id="2147501226" r:id="rId3"/>
    <p:sldLayoutId id="2147501227" r:id="rId4"/>
    <p:sldLayoutId id="214750122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492592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588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0" r:id="rId1"/>
    <p:sldLayoutId id="2147501231" r:id="rId2"/>
    <p:sldLayoutId id="2147501232" r:id="rId3"/>
    <p:sldLayoutId id="2147501233" r:id="rId4"/>
    <p:sldLayoutId id="214750123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5324578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19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4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7" r:id="rId1"/>
    <p:sldLayoutId id="2147501238" r:id="rId2"/>
    <p:sldLayoutId id="2147501239" r:id="rId3"/>
    <p:sldLayoutId id="2147501240" r:id="rId4"/>
    <p:sldLayoutId id="214750124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1757312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980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9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3" r:id="rId1"/>
    <p:sldLayoutId id="2147501244" r:id="rId2"/>
    <p:sldLayoutId id="2147501245" r:id="rId3"/>
    <p:sldLayoutId id="2147501246" r:id="rId4"/>
    <p:sldLayoutId id="214750124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6189849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149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6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9" r:id="rId1"/>
    <p:sldLayoutId id="2147501250" r:id="rId2"/>
    <p:sldLayoutId id="2147501251" r:id="rId3"/>
    <p:sldLayoutId id="2147501252" r:id="rId4"/>
    <p:sldLayoutId id="214750125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058676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61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5" r:id="rId1"/>
    <p:sldLayoutId id="2147501256" r:id="rId2"/>
    <p:sldLayoutId id="2147501257" r:id="rId3"/>
    <p:sldLayoutId id="2147501258" r:id="rId4"/>
    <p:sldLayoutId id="214750125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5239784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268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1" r:id="rId1"/>
    <p:sldLayoutId id="2147501262" r:id="rId2"/>
    <p:sldLayoutId id="2147501263" r:id="rId3"/>
    <p:sldLayoutId id="2147501264" r:id="rId4"/>
    <p:sldLayoutId id="214750126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2196014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473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2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7" r:id="rId1"/>
    <p:sldLayoutId id="2147501268" r:id="rId2"/>
    <p:sldLayoutId id="2147501269" r:id="rId3"/>
    <p:sldLayoutId id="2147501270" r:id="rId4"/>
    <p:sldLayoutId id="214750127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8010681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78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3" r:id="rId1"/>
    <p:sldLayoutId id="2147501274" r:id="rId2"/>
    <p:sldLayoutId id="2147501275" r:id="rId3"/>
    <p:sldLayoutId id="2147501276" r:id="rId4"/>
    <p:sldLayoutId id="214750127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683063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427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5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9" r:id="rId1"/>
    <p:sldLayoutId id="2147501280" r:id="rId2"/>
    <p:sldLayoutId id="2147501281" r:id="rId3"/>
    <p:sldLayoutId id="2147501282" r:id="rId4"/>
    <p:sldLayoutId id="214750128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10084902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8035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6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86" r:id="rId1"/>
    <p:sldLayoutId id="2147501287" r:id="rId2"/>
    <p:sldLayoutId id="2147501288" r:id="rId3"/>
    <p:sldLayoutId id="2147501289" r:id="rId4"/>
    <p:sldLayoutId id="214750129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667865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110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6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2" r:id="rId1"/>
    <p:sldLayoutId id="2147501293" r:id="rId2"/>
    <p:sldLayoutId id="2147501294" r:id="rId3"/>
    <p:sldLayoutId id="2147501295" r:id="rId4"/>
    <p:sldLayoutId id="214750129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9334634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417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5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8" r:id="rId1"/>
    <p:sldLayoutId id="2147501299" r:id="rId2"/>
    <p:sldLayoutId id="2147501300" r:id="rId3"/>
    <p:sldLayoutId id="2147501301" r:id="rId4"/>
    <p:sldLayoutId id="214750130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7192007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622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4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04" r:id="rId1"/>
    <p:sldLayoutId id="2147501305" r:id="rId2"/>
    <p:sldLayoutId id="2147501306" r:id="rId3"/>
    <p:sldLayoutId id="2147501307" r:id="rId4"/>
    <p:sldLayoutId id="214750130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711043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250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0" r:id="rId1"/>
    <p:sldLayoutId id="2147501311" r:id="rId2"/>
    <p:sldLayoutId id="2147501312" r:id="rId3"/>
    <p:sldLayoutId id="2147501313" r:id="rId4"/>
    <p:sldLayoutId id="214750131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40407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65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1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6" r:id="rId1"/>
    <p:sldLayoutId id="2147501317" r:id="rId2"/>
    <p:sldLayoutId id="2147501318" r:id="rId3"/>
    <p:sldLayoutId id="2147501319" r:id="rId4"/>
    <p:sldLayoutId id="214750132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5709031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725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4814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67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2" y="402823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20" y="100753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92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17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644533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770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0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797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3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" y="402822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91" y="10074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6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8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1893905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818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66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3944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33" y="402821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48" y="10073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965785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866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096298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309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4" y="402770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49" y="10022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4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59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404998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00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88042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28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7" y="4026342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81" y="9885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0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3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6991091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14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6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9212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10701493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28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34" r:id="rId1"/>
    <p:sldLayoutId id="2147501335" r:id="rId2"/>
    <p:sldLayoutId id="2147501336" r:id="rId3"/>
    <p:sldLayoutId id="2147501337" r:id="rId4"/>
    <p:sldLayoutId id="214750133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228254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875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4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2" r:id="rId1"/>
    <p:sldLayoutId id="2147501343" r:id="rId2"/>
    <p:sldLayoutId id="2147501344" r:id="rId3"/>
    <p:sldLayoutId id="2147501345" r:id="rId4"/>
    <p:sldLayoutId id="214750134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765968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465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58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8" r:id="rId1"/>
    <p:sldLayoutId id="2147501349" r:id="rId2"/>
    <p:sldLayoutId id="2147501350" r:id="rId3"/>
    <p:sldLayoutId id="2147501351" r:id="rId4"/>
    <p:sldLayoutId id="214750135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551930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056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54" r:id="rId1"/>
    <p:sldLayoutId id="2147501355" r:id="rId2"/>
    <p:sldLayoutId id="2147501356" r:id="rId3"/>
    <p:sldLayoutId id="2147501357" r:id="rId4"/>
    <p:sldLayoutId id="214750135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37676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646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3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0" r:id="rId1"/>
    <p:sldLayoutId id="2147501361" r:id="rId2"/>
    <p:sldLayoutId id="2147501362" r:id="rId3"/>
    <p:sldLayoutId id="2147501363" r:id="rId4"/>
    <p:sldLayoutId id="214750136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16883119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39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3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6" r:id="rId1"/>
    <p:sldLayoutId id="2147501367" r:id="rId2"/>
    <p:sldLayoutId id="2147501368" r:id="rId3"/>
    <p:sldLayoutId id="2147501369" r:id="rId4"/>
    <p:sldLayoutId id="214750137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526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51" y="4027454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757" y="9996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251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576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34417692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9778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4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69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3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35294691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290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4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5" r:id="rId1"/>
    <p:sldLayoutId id="2147501376" r:id="rId2"/>
    <p:sldLayoutId id="2147501377" r:id="rId3"/>
    <p:sldLayoutId id="2147501378" r:id="rId4"/>
    <p:sldLayoutId id="21475013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448391286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822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2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82" r:id="rId1"/>
    <p:sldLayoutId id="2147501383" r:id="rId2"/>
    <p:sldLayoutId id="2147501384" r:id="rId3"/>
    <p:sldLayoutId id="2147501385" r:id="rId4"/>
    <p:sldLayoutId id="2147501386" r:id="rId5"/>
    <p:sldLayoutId id="2147501387" r:id="rId6"/>
    <p:sldLayoutId id="2147501388" r:id="rId7"/>
    <p:sldLayoutId id="2147501389" r:id="rId8"/>
    <p:sldLayoutId id="2147501390" r:id="rId9"/>
    <p:sldLayoutId id="2147501391" r:id="rId10"/>
    <p:sldLayoutId id="2147501392" r:id="rId11"/>
    <p:sldLayoutId id="2147501393" r:id="rId12"/>
    <p:sldLayoutId id="2147501394" r:id="rId13"/>
    <p:sldLayoutId id="2147501395" r:id="rId14"/>
    <p:sldLayoutId id="2147501396" r:id="rId15"/>
    <p:sldLayoutId id="2147501397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753940345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2298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4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00" r:id="rId1"/>
    <p:sldLayoutId id="2147501401" r:id="rId2"/>
    <p:sldLayoutId id="2147501402" r:id="rId3"/>
    <p:sldLayoutId id="2147501403" r:id="rId4"/>
    <p:sldLayoutId id="2147501404" r:id="rId5"/>
    <p:sldLayoutId id="2147501405" r:id="rId6"/>
    <p:sldLayoutId id="2147501406" r:id="rId7"/>
    <p:sldLayoutId id="2147501407" r:id="rId8"/>
    <p:sldLayoutId id="2147501408" r:id="rId9"/>
    <p:sldLayoutId id="2147501409" r:id="rId10"/>
    <p:sldLayoutId id="2147501410" r:id="rId11"/>
    <p:sldLayoutId id="2147501411" r:id="rId12"/>
    <p:sldLayoutId id="2147501412" r:id="rId13"/>
    <p:sldLayoutId id="2147501413" r:id="rId14"/>
    <p:sldLayoutId id="2147501414" r:id="rId15"/>
    <p:sldLayoutId id="2147501415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25990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53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7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17" r:id="rId1"/>
    <p:sldLayoutId id="2147501418" r:id="rId2"/>
    <p:sldLayoutId id="2147501419" r:id="rId3"/>
    <p:sldLayoutId id="2147501420" r:id="rId4"/>
    <p:sldLayoutId id="214750142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025533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65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3" r:id="rId1"/>
    <p:sldLayoutId id="2147501424" r:id="rId2"/>
    <p:sldLayoutId id="2147501425" r:id="rId3"/>
    <p:sldLayoutId id="2147501426" r:id="rId4"/>
    <p:sldLayoutId id="214750142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31843520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277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2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9" r:id="rId1"/>
    <p:sldLayoutId id="2147501430" r:id="rId2"/>
    <p:sldLayoutId id="2147501431" r:id="rId3"/>
    <p:sldLayoutId id="2147501432" r:id="rId4"/>
    <p:sldLayoutId id="214750143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10872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789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0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35" r:id="rId1"/>
    <p:sldLayoutId id="2147501436" r:id="rId2"/>
    <p:sldLayoutId id="2147501437" r:id="rId3"/>
    <p:sldLayoutId id="2147501438" r:id="rId4"/>
    <p:sldLayoutId id="21475014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8072947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097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2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41" r:id="rId1"/>
    <p:sldLayoutId id="2147501442" r:id="rId2"/>
    <p:sldLayoutId id="2147501443" r:id="rId3"/>
    <p:sldLayoutId id="2147501444" r:id="rId4"/>
    <p:sldLayoutId id="214750144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31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37" y="402826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78" y="100780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6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1624141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3180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5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67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628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1" r:id="rId1"/>
    <p:sldLayoutId id="2147501492" r:id="rId2"/>
    <p:sldLayoutId id="2147501493" r:id="rId3"/>
    <p:sldLayoutId id="2147501494" r:id="rId4"/>
    <p:sldLayoutId id="214750149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3950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5" y="402605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706" y="9857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75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0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482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38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7" r:id="rId1"/>
    <p:sldLayoutId id="2147501498" r:id="rId2"/>
    <p:sldLayoutId id="2147501499" r:id="rId3"/>
    <p:sldLayoutId id="2147501500" r:id="rId4"/>
    <p:sldLayoutId id="214750150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131.vml"/><Relationship Id="rId6" Type="http://schemas.openxmlformats.org/officeDocument/2006/relationships/oleObject" Target="../embeddings/oleObject13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3282" name="Rectangle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107612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490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79342" y="-28347"/>
            <a:ext cx="6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hu-HU" sz="1600" dirty="0">
              <a:solidFill>
                <a:schemeClr val="tx1"/>
              </a:solidFill>
              <a:latin typeface="Arial"/>
              <a:ea typeface="+mj-ea"/>
              <a:cs typeface="+mj-cs"/>
              <a:sym typeface="Arial"/>
            </a:endParaRPr>
          </a:p>
        </p:txBody>
      </p:sp>
      <p:sp>
        <p:nvSpPr>
          <p:cNvPr id="6" name="Cím 5"/>
          <p:cNvSpPr>
            <a:spLocks noGrp="1"/>
          </p:cNvSpPr>
          <p:nvPr>
            <p:ph type="ctrTitle"/>
          </p:nvPr>
        </p:nvSpPr>
        <p:spPr>
          <a:xfrm>
            <a:off x="362490" y="1403775"/>
            <a:ext cx="9226025" cy="2295255"/>
          </a:xfrm>
        </p:spPr>
        <p:txBody>
          <a:bodyPr anchor="t" anchorCtr="0"/>
          <a:lstStyle/>
          <a:p>
            <a:pPr algn="ctr"/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/>
              <a:t/>
            </a:r>
            <a:br>
              <a:rPr lang="hu-HU" sz="2000" dirty="0"/>
            </a:br>
            <a:r>
              <a:rPr lang="en-US" sz="2000" dirty="0" smtClean="0"/>
              <a:t>TERMINSKA KUPOPRODAJA DEVIZA/</a:t>
            </a:r>
            <a:r>
              <a:rPr lang="sr-Latn-RS" sz="2000" dirty="0" smtClean="0"/>
              <a:t> </a:t>
            </a:r>
            <a:r>
              <a:rPr lang="en-US" sz="2000" dirty="0" smtClean="0"/>
              <a:t>FORWARD TRANSAKCIJE</a:t>
            </a:r>
            <a:r>
              <a:rPr lang="sr-Latn-RS" sz="2000" dirty="0" smtClean="0"/>
              <a:t/>
            </a:r>
            <a:br>
              <a:rPr lang="sr-Latn-RS" sz="2000" dirty="0" smtClean="0"/>
            </a:br>
            <a:r>
              <a:rPr lang="sr-Latn-RS" sz="2000" dirty="0"/>
              <a:t/>
            </a:r>
            <a:br>
              <a:rPr lang="sr-Latn-RS" sz="2000" dirty="0"/>
            </a:br>
            <a:r>
              <a:rPr lang="sr-Latn-RS" sz="2000" dirty="0" smtClean="0"/>
              <a:t>ZAŠTITA OD </a:t>
            </a:r>
            <a:r>
              <a:rPr lang="en-US" sz="2000" dirty="0" smtClean="0"/>
              <a:t>VALUTNOG RIZIKA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17. mart 2021.</a:t>
            </a:r>
            <a:r>
              <a:rPr lang="hu-HU" sz="2000" dirty="0" smtClean="0"/>
              <a:t/>
            </a:r>
            <a:br>
              <a:rPr lang="hu-HU" sz="2000" dirty="0" smtClean="0"/>
            </a:br>
            <a:endParaRPr lang="en-GB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Sadržaj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</a:t>
            </a:r>
            <a:endParaRPr lang="en-US" sz="2800" dirty="0" smtClean="0"/>
          </a:p>
          <a:p>
            <a:r>
              <a:rPr lang="sr-Latn-RS" sz="1600" dirty="0" err="1"/>
              <a:t>Š</a:t>
            </a:r>
            <a:r>
              <a:rPr lang="en-US" sz="1600" dirty="0" smtClean="0"/>
              <a:t>ta je </a:t>
            </a:r>
            <a:r>
              <a:rPr lang="en-US" sz="1600" dirty="0" err="1" smtClean="0"/>
              <a:t>valutni</a:t>
            </a:r>
            <a:r>
              <a:rPr lang="en-US" sz="1600" dirty="0" smtClean="0"/>
              <a:t> </a:t>
            </a:r>
            <a:r>
              <a:rPr lang="en-US" sz="1600" dirty="0" err="1" smtClean="0"/>
              <a:t>rizik</a:t>
            </a:r>
            <a:endParaRPr lang="en-US" sz="1600" dirty="0" smtClean="0"/>
          </a:p>
          <a:p>
            <a:r>
              <a:rPr lang="sr-Latn-RS" sz="1600" dirty="0" err="1"/>
              <a:t>Š</a:t>
            </a:r>
            <a:r>
              <a:rPr lang="en-US" sz="1600" dirty="0" smtClean="0"/>
              <a:t>ta je </a:t>
            </a:r>
            <a:r>
              <a:rPr lang="en-US" sz="1600" dirty="0" err="1" smtClean="0"/>
              <a:t>terminska</a:t>
            </a:r>
            <a:r>
              <a:rPr lang="en-US" sz="1600" dirty="0" smtClean="0"/>
              <a:t> </a:t>
            </a:r>
            <a:r>
              <a:rPr lang="en-US" sz="1600" dirty="0" err="1" smtClean="0"/>
              <a:t>kupoprodaja</a:t>
            </a:r>
            <a:r>
              <a:rPr lang="en-US" sz="1600" dirty="0" smtClean="0"/>
              <a:t> </a:t>
            </a:r>
            <a:r>
              <a:rPr lang="en-US" sz="1600" dirty="0" err="1" smtClean="0"/>
              <a:t>deviza</a:t>
            </a:r>
            <a:r>
              <a:rPr lang="sr-Latn-RS" sz="1600" dirty="0" smtClean="0"/>
              <a:t> </a:t>
            </a:r>
            <a:r>
              <a:rPr lang="en-US" sz="1600" dirty="0" smtClean="0"/>
              <a:t>-</a:t>
            </a:r>
            <a:r>
              <a:rPr lang="sr-Latn-RS" sz="1600" dirty="0" smtClean="0"/>
              <a:t> </a:t>
            </a:r>
            <a:r>
              <a:rPr lang="en-US" sz="1600" dirty="0" smtClean="0"/>
              <a:t>Forward </a:t>
            </a:r>
            <a:r>
              <a:rPr lang="en-US" sz="1600" dirty="0" err="1" smtClean="0"/>
              <a:t>transakcija</a:t>
            </a:r>
            <a:endParaRPr lang="sr-Latn-RS" sz="1600" dirty="0" smtClean="0"/>
          </a:p>
          <a:p>
            <a:r>
              <a:rPr lang="sr-Latn-RS" sz="1600" dirty="0" smtClean="0"/>
              <a:t>Primeri</a:t>
            </a:r>
            <a:endParaRPr lang="en-US" sz="1600" dirty="0" smtClean="0"/>
          </a:p>
          <a:p>
            <a:r>
              <a:rPr lang="sr-Latn-RS" sz="1600" dirty="0" smtClean="0"/>
              <a:t>Terminska kupoprodaja deviza - </a:t>
            </a:r>
            <a:r>
              <a:rPr lang="en-US" sz="1600" dirty="0" err="1" smtClean="0"/>
              <a:t>prednosti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nedostaci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700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je </a:t>
            </a:r>
            <a:r>
              <a:rPr lang="en-US" dirty="0" err="1" smtClean="0"/>
              <a:t>valutn</a:t>
            </a:r>
            <a:r>
              <a:rPr lang="sr-Latn-RS" dirty="0" smtClean="0"/>
              <a:t>i rizik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</a:t>
            </a:r>
            <a:endParaRPr lang="en-US" b="1" dirty="0">
              <a:solidFill>
                <a:srgbClr val="92D050"/>
              </a:solidFill>
            </a:endParaRPr>
          </a:p>
          <a:p>
            <a:r>
              <a:rPr lang="en-US" altLang="en-US" sz="1600" dirty="0" err="1" smtClean="0">
                <a:solidFill>
                  <a:srgbClr val="000000"/>
                </a:solidFill>
              </a:rPr>
              <a:t>Valutni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rizik je verovatnoća da će promene u tržišnim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kursevima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negativno </a:t>
            </a:r>
            <a:r>
              <a:rPr lang="en-US" altLang="en-US" sz="1600" dirty="0" err="1">
                <a:solidFill>
                  <a:srgbClr val="000000"/>
                </a:solidFill>
              </a:rPr>
              <a:t>uticati</a:t>
            </a:r>
            <a:r>
              <a:rPr lang="sr-Latn-CS" altLang="en-US" sz="1600" dirty="0">
                <a:solidFill>
                  <a:srgbClr val="000000"/>
                </a:solidFill>
              </a:rPr>
              <a:t> na profit kompanije</a:t>
            </a:r>
          </a:p>
          <a:p>
            <a:r>
              <a:rPr lang="sr-Latn-CS" altLang="en-US" sz="1600" dirty="0">
                <a:solidFill>
                  <a:srgbClr val="000000"/>
                </a:solidFill>
              </a:rPr>
              <a:t>Da bi izbegla </a:t>
            </a:r>
            <a:r>
              <a:rPr lang="en-US" altLang="en-US" sz="1600" b="1" dirty="0" err="1" smtClean="0">
                <a:solidFill>
                  <a:srgbClr val="000000"/>
                </a:solidFill>
              </a:rPr>
              <a:t>valutni</a:t>
            </a:r>
            <a:r>
              <a:rPr lang="sr-Latn-CS" altLang="en-US" sz="1600" b="1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b="1" dirty="0">
                <a:solidFill>
                  <a:srgbClr val="000000"/>
                </a:solidFill>
              </a:rPr>
              <a:t>rizik</a:t>
            </a:r>
            <a:r>
              <a:rPr lang="en-US" altLang="en-US" sz="1600" dirty="0">
                <a:solidFill>
                  <a:srgbClr val="000000"/>
                </a:solidFill>
              </a:rPr>
              <a:t>, </a:t>
            </a:r>
            <a:r>
              <a:rPr lang="sr-Latn-CS" altLang="en-US" sz="1600" dirty="0">
                <a:solidFill>
                  <a:srgbClr val="000000"/>
                </a:solidFill>
              </a:rPr>
              <a:t>kompanija ima na raspolaganju brojne proizvode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en-US" altLang="en-US" sz="1600" dirty="0">
                <a:solidFill>
                  <a:srgbClr val="000000"/>
                </a:solidFill>
              </a:rPr>
              <a:t> re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enja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titu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od </a:t>
            </a:r>
            <a:r>
              <a:rPr lang="en-US" altLang="en-US" sz="1600" dirty="0" err="1">
                <a:solidFill>
                  <a:srgbClr val="000000"/>
                </a:solidFill>
              </a:rPr>
              <a:t>neizvesnosti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kretanja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kurseva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na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tr</a:t>
            </a:r>
            <a:r>
              <a:rPr lang="sr-Latn-CS" altLang="en-US" sz="1600" dirty="0">
                <a:solidFill>
                  <a:srgbClr val="000000"/>
                </a:solidFill>
              </a:rPr>
              <a:t>ž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tu.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Jedan od najrasprostranjenijih i najzastupljenijih proizvoda za zaštitu od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valutnog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rizika kompanije je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Terminska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kupoprodaja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deviza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</a:rPr>
              <a:t>–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zakljucenje</a:t>
            </a:r>
            <a:r>
              <a:rPr lang="en-US" altLang="en-US" sz="1600" dirty="0" smtClean="0">
                <a:solidFill>
                  <a:srgbClr val="000000"/>
                </a:solidFill>
              </a:rPr>
              <a:t> Forward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transakcija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.</a:t>
            </a:r>
            <a:endParaRPr lang="en-US" alt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1600" dirty="0">
              <a:solidFill>
                <a:srgbClr val="000000"/>
              </a:solidFill>
            </a:endParaRPr>
          </a:p>
          <a:p>
            <a:r>
              <a:rPr lang="sr-Latn-CS" altLang="en-US" sz="1600" b="1" dirty="0" smtClean="0">
                <a:solidFill>
                  <a:srgbClr val="000000"/>
                </a:solidFill>
              </a:rPr>
              <a:t>Zaštita </a:t>
            </a:r>
            <a:r>
              <a:rPr lang="sr-Latn-CS" altLang="en-US" sz="1600" b="1" dirty="0">
                <a:solidFill>
                  <a:srgbClr val="000000"/>
                </a:solidFill>
              </a:rPr>
              <a:t>(eng. hedging)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podrazumeva upotrebu finansijskih derivata za zaštitu od </a:t>
            </a:r>
            <a:r>
              <a:rPr lang="en-US" altLang="en-US" sz="1600" dirty="0" err="1">
                <a:solidFill>
                  <a:srgbClr val="000000"/>
                </a:solidFill>
              </a:rPr>
              <a:t>promene</a:t>
            </a:r>
            <a:r>
              <a:rPr lang="en-US" altLang="en-US" sz="1600" dirty="0">
                <a:solidFill>
                  <a:srgbClr val="000000"/>
                </a:solidFill>
              </a:rPr>
              <a:t> 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kurseva</a:t>
            </a:r>
            <a:r>
              <a:rPr lang="en-US" altLang="en-US" sz="1600" dirty="0" smtClean="0">
                <a:solidFill>
                  <a:srgbClr val="000000"/>
                </a:solidFill>
              </a:rPr>
              <a:t>. </a:t>
            </a: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sr-Latn-CS" altLang="en-US" sz="1600" dirty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</a:pPr>
            <a:r>
              <a:rPr lang="sr-Latn-CS" altLang="en-US" sz="1500" dirty="0">
                <a:solidFill>
                  <a:srgbClr val="000000"/>
                </a:solidFill>
              </a:rPr>
              <a:t>Primeri zaštite kroz </a:t>
            </a:r>
            <a:r>
              <a:rPr lang="en-US" altLang="en-US" sz="1500" dirty="0" smtClean="0">
                <a:solidFill>
                  <a:srgbClr val="000000"/>
                </a:solidFill>
              </a:rPr>
              <a:t>Forward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transakcije</a:t>
            </a:r>
            <a:r>
              <a:rPr lang="en-US" altLang="en-US" sz="1500" dirty="0" smtClean="0">
                <a:solidFill>
                  <a:srgbClr val="000000"/>
                </a:solidFill>
              </a:rPr>
              <a:t>:</a:t>
            </a:r>
            <a:endParaRPr lang="en-US" altLang="en-US" sz="1500" dirty="0">
              <a:solidFill>
                <a:srgbClr val="000000"/>
              </a:solidFill>
            </a:endParaRPr>
          </a:p>
          <a:p>
            <a:pPr marL="623888" lvl="1" indent="-279400"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  <a:buFont typeface="Wingdings" panose="05000000000000000000" pitchFamily="2" charset="2"/>
              <a:buAutoNum type="alphaUcPeriod"/>
            </a:pPr>
            <a:r>
              <a:rPr lang="sr-Latn-CS" altLang="en-US" sz="1500" dirty="0">
                <a:solidFill>
                  <a:srgbClr val="000000"/>
                </a:solidFill>
              </a:rPr>
              <a:t>Ako </a:t>
            </a:r>
            <a:r>
              <a:rPr lang="en-US" altLang="en-US" sz="1500" dirty="0" smtClean="0">
                <a:solidFill>
                  <a:srgbClr val="000000"/>
                </a:solidFill>
              </a:rPr>
              <a:t>je 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kompanija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uvoznik</a:t>
            </a:r>
            <a:r>
              <a:rPr lang="en-US" altLang="en-US" sz="1500" dirty="0" smtClean="0">
                <a:solidFill>
                  <a:srgbClr val="000000"/>
                </a:solidFill>
              </a:rPr>
              <a:t>, 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ima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placanja</a:t>
            </a:r>
            <a:r>
              <a:rPr lang="en-US" altLang="en-US" sz="1500" dirty="0" smtClean="0">
                <a:solidFill>
                  <a:srgbClr val="000000"/>
                </a:solidFill>
              </a:rPr>
              <a:t> u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stranim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valutama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dirty="0" smtClean="0">
                <a:solidFill>
                  <a:srgbClr val="000000"/>
                </a:solidFill>
              </a:rPr>
              <a:t>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prihode</a:t>
            </a:r>
            <a:r>
              <a:rPr lang="en-US" altLang="en-US" sz="1500" dirty="0" smtClean="0">
                <a:solidFill>
                  <a:srgbClr val="000000"/>
                </a:solidFill>
              </a:rPr>
              <a:t> u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dinarima</a:t>
            </a:r>
            <a:r>
              <a:rPr lang="en-US" altLang="en-US" sz="1500" dirty="0" smtClean="0">
                <a:solidFill>
                  <a:srgbClr val="000000"/>
                </a:solidFill>
              </a:rPr>
              <a:t>, </a:t>
            </a:r>
            <a:r>
              <a:rPr lang="en-US" altLang="en-US" sz="1500" b="1" dirty="0" err="1" smtClean="0">
                <a:solidFill>
                  <a:srgbClr val="000000"/>
                </a:solidFill>
              </a:rPr>
              <a:t>po</a:t>
            </a:r>
            <a:r>
              <a:rPr lang="sr-Latn-CS" altLang="en-US" sz="1500" b="1" dirty="0" smtClean="0">
                <a:solidFill>
                  <a:srgbClr val="000000"/>
                </a:solidFill>
              </a:rPr>
              <a:t>rast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kursa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strane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valute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uticaće na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smanjenje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profita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.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Ulaskom u </a:t>
            </a:r>
            <a:r>
              <a:rPr lang="en-US" altLang="en-US" sz="1500" b="1" dirty="0" smtClean="0">
                <a:solidFill>
                  <a:srgbClr val="000000"/>
                </a:solidFill>
              </a:rPr>
              <a:t>Forward </a:t>
            </a:r>
            <a:r>
              <a:rPr lang="en-US" altLang="en-US" sz="1500" b="1" dirty="0" err="1" smtClean="0">
                <a:solidFill>
                  <a:srgbClr val="000000"/>
                </a:solidFill>
              </a:rPr>
              <a:t>transakciju</a:t>
            </a:r>
            <a:r>
              <a:rPr lang="en-US" altLang="en-US" sz="1500" b="1" dirty="0" smtClean="0">
                <a:solidFill>
                  <a:srgbClr val="000000"/>
                </a:solidFill>
              </a:rPr>
              <a:t> 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kompanija </a:t>
            </a:r>
            <a:r>
              <a:rPr lang="sr-Latn-CS" altLang="en-US" sz="1500" dirty="0">
                <a:solidFill>
                  <a:srgbClr val="000000"/>
                </a:solidFill>
              </a:rPr>
              <a:t>fiksira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kurs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za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buduca</a:t>
            </a:r>
            <a:r>
              <a:rPr lang="en-U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placanja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, </a:t>
            </a:r>
            <a:r>
              <a:rPr lang="sr-Latn-CS" altLang="en-US" sz="1500" dirty="0">
                <a:solidFill>
                  <a:srgbClr val="000000"/>
                </a:solidFill>
              </a:rPr>
              <a:t>i ima izvesnost budućih novčanih tokova.</a:t>
            </a:r>
            <a:endParaRPr lang="en-US" altLang="en-US" sz="1500" dirty="0">
              <a:solidFill>
                <a:srgbClr val="000000"/>
              </a:solidFill>
            </a:endParaRPr>
          </a:p>
          <a:p>
            <a:pPr marL="623888" lvl="1" indent="-279400" algn="just" eaLnBrk="1" hangingPunct="1">
              <a:lnSpc>
                <a:spcPct val="80000"/>
              </a:lnSpc>
              <a:spcAft>
                <a:spcPct val="5000"/>
              </a:spcAft>
              <a:buClr>
                <a:srgbClr val="E00000"/>
              </a:buClr>
              <a:buFont typeface="Wingdings" panose="05000000000000000000" pitchFamily="2" charset="2"/>
              <a:buAutoNum type="alphaUcPeriod"/>
            </a:pPr>
            <a:r>
              <a:rPr lang="sr-Latn-CS" altLang="en-US" sz="1500" dirty="0">
                <a:solidFill>
                  <a:srgbClr val="000000"/>
                </a:solidFill>
              </a:rPr>
              <a:t>Ako </a:t>
            </a:r>
            <a:r>
              <a:rPr lang="en-US" altLang="en-US" sz="1500" dirty="0">
                <a:solidFill>
                  <a:srgbClr val="000000"/>
                </a:solidFill>
              </a:rPr>
              <a:t>je </a:t>
            </a:r>
            <a:r>
              <a:rPr lang="sr-Latn-CS" altLang="en-US" sz="1500" dirty="0">
                <a:solidFill>
                  <a:srgbClr val="000000"/>
                </a:solidFill>
              </a:rPr>
              <a:t>kompanija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izvoznik</a:t>
            </a:r>
            <a:r>
              <a:rPr lang="en-US" altLang="en-US" sz="1500" dirty="0">
                <a:solidFill>
                  <a:srgbClr val="000000"/>
                </a:solidFill>
              </a:rPr>
              <a:t>, </a:t>
            </a:r>
            <a:r>
              <a:rPr lang="sr-Latn-CS" altLang="en-US" sz="1500" dirty="0">
                <a:solidFill>
                  <a:srgbClr val="000000"/>
                </a:solidFill>
              </a:rPr>
              <a:t>ima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prilive</a:t>
            </a:r>
            <a:r>
              <a:rPr lang="en-US" altLang="en-US" sz="1500" dirty="0" smtClean="0">
                <a:solidFill>
                  <a:srgbClr val="000000"/>
                </a:solidFill>
              </a:rPr>
              <a:t> u </a:t>
            </a:r>
            <a:r>
              <a:rPr lang="en-US" altLang="en-US" sz="1500" dirty="0" err="1">
                <a:solidFill>
                  <a:srgbClr val="000000"/>
                </a:solidFill>
              </a:rPr>
              <a:t>stranim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dirty="0" err="1">
                <a:solidFill>
                  <a:srgbClr val="000000"/>
                </a:solidFill>
              </a:rPr>
              <a:t>valutama</a:t>
            </a:r>
            <a:r>
              <a:rPr lang="en-US" altLang="en-US" sz="1500" dirty="0">
                <a:solidFill>
                  <a:srgbClr val="000000"/>
                </a:solidFill>
              </a:rPr>
              <a:t> a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tro</a:t>
            </a:r>
            <a:r>
              <a:rPr lang="sr-Latn-RS" altLang="en-US" sz="1500" dirty="0" smtClean="0">
                <a:solidFill>
                  <a:srgbClr val="000000"/>
                </a:solidFill>
              </a:rPr>
              <a:t>škove </a:t>
            </a:r>
            <a:r>
              <a:rPr lang="en-US" altLang="en-US" sz="1500" dirty="0" smtClean="0">
                <a:solidFill>
                  <a:srgbClr val="000000"/>
                </a:solidFill>
              </a:rPr>
              <a:t>u </a:t>
            </a:r>
            <a:r>
              <a:rPr lang="en-US" altLang="en-US" sz="1500" dirty="0" err="1">
                <a:solidFill>
                  <a:srgbClr val="000000"/>
                </a:solidFill>
              </a:rPr>
              <a:t>dinarima</a:t>
            </a:r>
            <a:r>
              <a:rPr lang="en-US" altLang="en-US" sz="1500" dirty="0">
                <a:solidFill>
                  <a:srgbClr val="000000"/>
                </a:solidFill>
              </a:rPr>
              <a:t>, </a:t>
            </a:r>
            <a:r>
              <a:rPr lang="en-US" altLang="en-US" sz="1500" dirty="0" smtClean="0">
                <a:solidFill>
                  <a:srgbClr val="000000"/>
                </a:solidFill>
              </a:rPr>
              <a:t>p</a:t>
            </a:r>
            <a:r>
              <a:rPr lang="sr-Latn-RS" altLang="en-US" sz="1500" dirty="0" smtClean="0">
                <a:solidFill>
                  <a:srgbClr val="000000"/>
                </a:solidFill>
              </a:rPr>
              <a:t>ad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 </a:t>
            </a:r>
            <a:r>
              <a:rPr lang="en-US" altLang="en-US" sz="1500" dirty="0" err="1">
                <a:solidFill>
                  <a:srgbClr val="000000"/>
                </a:solidFill>
              </a:rPr>
              <a:t>kursa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dirty="0" err="1">
                <a:solidFill>
                  <a:srgbClr val="000000"/>
                </a:solidFill>
              </a:rPr>
              <a:t>strane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dirty="0" err="1">
                <a:solidFill>
                  <a:srgbClr val="000000"/>
                </a:solidFill>
              </a:rPr>
              <a:t>valute</a:t>
            </a:r>
            <a:r>
              <a:rPr lang="sr-Latn-CS" altLang="en-US" sz="1500" dirty="0">
                <a:solidFill>
                  <a:srgbClr val="000000"/>
                </a:solidFill>
              </a:rPr>
              <a:t> uticaće na </a:t>
            </a:r>
            <a:r>
              <a:rPr lang="en-US" altLang="en-US" sz="1500" dirty="0" err="1">
                <a:solidFill>
                  <a:srgbClr val="000000"/>
                </a:solidFill>
              </a:rPr>
              <a:t>smanjenje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en-US" altLang="en-US" sz="1500" dirty="0" err="1">
                <a:solidFill>
                  <a:srgbClr val="000000"/>
                </a:solidFill>
              </a:rPr>
              <a:t>profita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.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Ulaskom u </a:t>
            </a:r>
            <a:r>
              <a:rPr lang="en-US" altLang="en-US" sz="1500" b="1" dirty="0">
                <a:solidFill>
                  <a:srgbClr val="000000"/>
                </a:solidFill>
              </a:rPr>
              <a:t>Forward </a:t>
            </a:r>
            <a:r>
              <a:rPr lang="en-US" altLang="en-US" sz="1500" b="1" dirty="0" err="1">
                <a:solidFill>
                  <a:srgbClr val="000000"/>
                </a:solidFill>
              </a:rPr>
              <a:t>transakciju</a:t>
            </a:r>
            <a:r>
              <a:rPr lang="en-US" altLang="en-US" sz="1500" b="1" dirty="0">
                <a:solidFill>
                  <a:srgbClr val="000000"/>
                </a:solidFill>
              </a:rPr>
              <a:t> </a:t>
            </a:r>
            <a:r>
              <a:rPr lang="sr-Latn-CS" altLang="en-US" sz="1500" dirty="0">
                <a:solidFill>
                  <a:srgbClr val="000000"/>
                </a:solidFill>
              </a:rPr>
              <a:t>kompanija fiksira </a:t>
            </a:r>
            <a:r>
              <a:rPr lang="en-US" altLang="en-US" sz="1500" dirty="0" err="1">
                <a:solidFill>
                  <a:srgbClr val="000000"/>
                </a:solidFill>
              </a:rPr>
              <a:t>kurs</a:t>
            </a:r>
            <a:r>
              <a:rPr lang="en-US" altLang="en-US" sz="1500" dirty="0">
                <a:solidFill>
                  <a:srgbClr val="000000"/>
                </a:solidFill>
              </a:rPr>
              <a:t> </a:t>
            </a:r>
            <a:r>
              <a:rPr lang="sr-Latn-RS" altLang="en-US" sz="1500" dirty="0" smtClean="0">
                <a:solidFill>
                  <a:srgbClr val="000000"/>
                </a:solidFill>
              </a:rPr>
              <a:t>po kome prodaje buduće prilive deviza</a:t>
            </a:r>
            <a:r>
              <a:rPr lang="sr-Latn-CS" altLang="en-US" sz="1500" dirty="0" smtClean="0">
                <a:solidFill>
                  <a:srgbClr val="000000"/>
                </a:solidFill>
              </a:rPr>
              <a:t>, </a:t>
            </a:r>
            <a:r>
              <a:rPr lang="sr-Latn-CS" altLang="en-US" sz="1500" dirty="0">
                <a:solidFill>
                  <a:srgbClr val="000000"/>
                </a:solidFill>
              </a:rPr>
              <a:t>i ima izvesnost budućih novčanih tokova.</a:t>
            </a:r>
            <a:endParaRPr lang="en-US" altLang="en-US" sz="1500" dirty="0">
              <a:solidFill>
                <a:srgbClr val="000000"/>
              </a:solidFill>
            </a:endParaRPr>
          </a:p>
          <a:p>
            <a:endParaRPr lang="sr-Latn-CS" altLang="en-US" sz="1600" dirty="0" smtClean="0">
              <a:solidFill>
                <a:srgbClr val="000000"/>
              </a:solidFill>
            </a:endParaRPr>
          </a:p>
          <a:p>
            <a:endParaRPr lang="en-US" b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763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</a:t>
            </a:r>
            <a:r>
              <a:rPr lang="en-US" dirty="0" smtClean="0"/>
              <a:t>ta je </a:t>
            </a:r>
            <a:r>
              <a:rPr lang="sr-Latn-RS" dirty="0" err="1"/>
              <a:t>T</a:t>
            </a:r>
            <a:r>
              <a:rPr lang="en-US" dirty="0" err="1" smtClean="0"/>
              <a:t>erminska</a:t>
            </a:r>
            <a:r>
              <a:rPr lang="en-US" dirty="0" smtClean="0"/>
              <a:t> </a:t>
            </a:r>
            <a:r>
              <a:rPr lang="en-US" dirty="0" err="1" smtClean="0"/>
              <a:t>kupoprodaja</a:t>
            </a:r>
            <a:r>
              <a:rPr lang="en-US" dirty="0" smtClean="0"/>
              <a:t> </a:t>
            </a:r>
            <a:r>
              <a:rPr lang="en-US" dirty="0" err="1" smtClean="0"/>
              <a:t>deviza</a:t>
            </a:r>
            <a:r>
              <a:rPr lang="sr-Latn-RS" dirty="0" smtClean="0"/>
              <a:t> </a:t>
            </a:r>
            <a:r>
              <a:rPr lang="en-US" dirty="0" smtClean="0"/>
              <a:t>-</a:t>
            </a:r>
            <a:r>
              <a:rPr lang="sr-Latn-RS" dirty="0" smtClean="0"/>
              <a:t> </a:t>
            </a:r>
            <a:r>
              <a:rPr lang="en-US" dirty="0" smtClean="0"/>
              <a:t>Forward </a:t>
            </a:r>
            <a:r>
              <a:rPr lang="en-US" dirty="0" err="1" smtClean="0"/>
              <a:t>transakcija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endParaRPr lang="en-US" dirty="0"/>
          </a:p>
          <a:p>
            <a:r>
              <a:rPr lang="sr-Latn-CS" altLang="en-US" sz="1600" dirty="0" smtClean="0">
                <a:solidFill>
                  <a:srgbClr val="000000"/>
                </a:solidFill>
              </a:rPr>
              <a:t>Terminska kupoprodaja deviza je </a:t>
            </a:r>
            <a:r>
              <a:rPr lang="sr-Latn-CS" altLang="en-US" sz="1600" dirty="0">
                <a:solidFill>
                  <a:srgbClr val="000000"/>
                </a:solidFill>
              </a:rPr>
              <a:t>finansijski derivat. </a:t>
            </a:r>
            <a:r>
              <a:rPr lang="en-US" altLang="en-US" sz="1600" dirty="0" err="1">
                <a:solidFill>
                  <a:srgbClr val="000000"/>
                </a:solidFill>
              </a:rPr>
              <a:t>Predstavlja</a:t>
            </a:r>
            <a:r>
              <a:rPr lang="sr-Latn-C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b="1" dirty="0">
                <a:solidFill>
                  <a:srgbClr val="000000"/>
                </a:solidFill>
              </a:rPr>
              <a:t>ugovor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između </a:t>
            </a:r>
            <a:r>
              <a:rPr lang="en-US" altLang="en-US" sz="1600" dirty="0">
                <a:solidFill>
                  <a:srgbClr val="000000"/>
                </a:solidFill>
              </a:rPr>
              <a:t>Banke </a:t>
            </a:r>
            <a:r>
              <a:rPr lang="sr-Latn-CS" altLang="en-US" sz="1600" dirty="0">
                <a:solidFill>
                  <a:srgbClr val="000000"/>
                </a:solidFill>
              </a:rPr>
              <a:t>i 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kompanije kojim se definiše kupovina ili prodaja deviza na određeni dan u buducnosti, po unapred definisanom kursu.</a:t>
            </a:r>
          </a:p>
          <a:p>
            <a:r>
              <a:rPr lang="sr-Latn-RS" altLang="sr-Latn-RS" sz="1600" dirty="0"/>
              <a:t>Banka u svojoj ponudi ima sledeće </a:t>
            </a:r>
            <a:r>
              <a:rPr lang="sr-Latn-RS" altLang="sr-Latn-RS" sz="1600" b="1" dirty="0"/>
              <a:t>vrste forvarda</a:t>
            </a:r>
            <a:r>
              <a:rPr lang="sr-Latn-RS" altLang="sr-Latn-RS" sz="1600" dirty="0"/>
              <a:t>:</a:t>
            </a:r>
          </a:p>
          <a:p>
            <a:pPr marL="0" indent="0">
              <a:buNone/>
            </a:pPr>
            <a:endParaRPr lang="sr-Latn-CS" altLang="en-US" sz="1600" dirty="0" smtClean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altLang="sr-Latn-RS" sz="1600" dirty="0" smtClean="0"/>
              <a:t>Pravi </a:t>
            </a:r>
            <a:r>
              <a:rPr lang="sr-Latn-RS" altLang="sr-Latn-RS" sz="1600" dirty="0"/>
              <a:t>forvard – kupovina i prodaja deviza za RSD sa datumom valute u </a:t>
            </a:r>
            <a:r>
              <a:rPr lang="sr-Latn-RS" altLang="sr-Latn-RS" sz="1600" dirty="0" smtClean="0"/>
              <a:t>budućnosti, do 1 godine </a:t>
            </a:r>
            <a:r>
              <a:rPr lang="sr-Latn-RS" altLang="sr-Latn-RS" sz="1600" dirty="0"/>
              <a:t>– obe ugovorne strane izmiruju svoju obavezu na dan valute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RS" altLang="sr-Latn-R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RS" altLang="sr-Latn-RS" sz="1600" dirty="0"/>
              <a:t>Kvazi forvard – kupovina i prodaja deviza za RSD gde klijent izmiruje svoju obavezu na dan ugovaranja posla, a banka na dan valute ugovorene transakcije.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RS" altLang="sr-Latn-R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RS" altLang="sr-Latn-RS" sz="1600" dirty="0"/>
              <a:t>Step up forvard (forvard na rate) – kupovina i prodaja deviza za RSD gde klijent izmiruje svoju obavezu u nekoliko rata, u zavisnosti od klijentove likvidnosti. Prva rata od minimum 15% od ugovorenog iznosa mora biti izmirena na dan ugovaranja a poslednja najkasnije na dan valute ugovorenog posla. Razmak između dve rate ne može biti duži od 35 dana. Banka svoju obavezu izmiruje na dan valute.</a:t>
            </a:r>
          </a:p>
          <a:p>
            <a:endParaRPr lang="sr-Latn-CS" altLang="en-US" sz="1600" dirty="0" smtClean="0">
              <a:solidFill>
                <a:srgbClr val="000000"/>
              </a:solidFill>
            </a:endParaRPr>
          </a:p>
          <a:p>
            <a:endParaRPr lang="en-US" alt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712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smtClean="0"/>
              <a:t>  </a:t>
            </a:r>
            <a:r>
              <a:rPr lang="sr-Latn-RS" altLang="en-US" sz="1400" dirty="0"/>
              <a:t>Kurs po kome klijent prodaje, odnosno kupuje devize od banke na određeni dan u budućnosti zavisi od trenutnog tržišnog </a:t>
            </a:r>
            <a:r>
              <a:rPr lang="sr-Latn-RS" altLang="en-US" sz="1400" dirty="0" smtClean="0"/>
              <a:t>kursa</a:t>
            </a:r>
            <a:r>
              <a:rPr lang="en-US" altLang="en-US" sz="1400" dirty="0" smtClean="0"/>
              <a:t>,</a:t>
            </a:r>
            <a:r>
              <a:rPr lang="sr-Latn-RS" altLang="en-US" sz="1400" dirty="0" smtClean="0"/>
              <a:t> </a:t>
            </a:r>
            <a:r>
              <a:rPr lang="sr-Latn-RS" altLang="en-US" sz="1400" dirty="0"/>
              <a:t>od trenutnih kamatnih stopa valuta koje su predmet </a:t>
            </a:r>
            <a:r>
              <a:rPr lang="sr-Latn-RS" altLang="en-US" sz="1400" dirty="0" smtClean="0"/>
              <a:t>transakcije</a:t>
            </a:r>
            <a:r>
              <a:rPr lang="en-US" altLang="en-US" sz="1400" dirty="0" smtClean="0"/>
              <a:t> I </a:t>
            </a:r>
            <a:r>
              <a:rPr lang="en-US" altLang="en-US" sz="1400" dirty="0" err="1" smtClean="0"/>
              <a:t>ro</a:t>
            </a:r>
            <a:r>
              <a:rPr lang="sr-Latn-RS" altLang="en-US" sz="1400" dirty="0" smtClean="0"/>
              <a:t>čnosti.</a:t>
            </a:r>
            <a:endParaRPr lang="sr-Latn-RS" altLang="en-US" sz="1400" dirty="0"/>
          </a:p>
          <a:p>
            <a:pPr marL="0" indent="0">
              <a:buNone/>
            </a:pPr>
            <a:r>
              <a:rPr lang="en-US" sz="1600" dirty="0" smtClean="0"/>
              <a:t>    </a:t>
            </a: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/>
              <a:t>Klijent obezbeđuje EUR na dan </a:t>
            </a:r>
            <a:r>
              <a:rPr lang="sr-Latn-RS" altLang="en-US" sz="1400" dirty="0" smtClean="0"/>
              <a:t>dospeća</a:t>
            </a:r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 smtClean="0"/>
              <a:t>Klijent </a:t>
            </a:r>
            <a:r>
              <a:rPr lang="sr-Latn-RS" altLang="en-US" sz="1400" dirty="0"/>
              <a:t>će prodati EUR za RSD po fiksnom kursu od </a:t>
            </a:r>
            <a:r>
              <a:rPr lang="sr-Latn-RS" altLang="en-US" sz="1400" dirty="0" smtClean="0"/>
              <a:t>117,61 </a:t>
            </a:r>
            <a:r>
              <a:rPr lang="sr-Latn-RS" altLang="en-US" sz="1400" dirty="0"/>
              <a:t>bez obzira gde je tržišni kurs na dan </a:t>
            </a:r>
            <a:r>
              <a:rPr lang="sr-Latn-RS" altLang="en-US" sz="1400" dirty="0" smtClean="0"/>
              <a:t>dospeća</a:t>
            </a:r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None/>
            </a:pPr>
            <a:endParaRPr lang="sr-Latn-RS" altLang="en-US" sz="1400" dirty="0" smtClean="0"/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/>
              <a:t>Klijent obezbeđuje RSD na dan </a:t>
            </a:r>
            <a:r>
              <a:rPr lang="sr-Latn-RS" altLang="en-US" sz="1400" dirty="0" smtClean="0"/>
              <a:t>dospeća</a:t>
            </a:r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 smtClean="0"/>
              <a:t>Klijent </a:t>
            </a:r>
            <a:r>
              <a:rPr lang="sr-Latn-RS" altLang="en-US" sz="1400" dirty="0"/>
              <a:t>će kupiti EUR za RSD po fiksnom kursu od </a:t>
            </a:r>
            <a:r>
              <a:rPr lang="sr-Latn-RS" altLang="en-US" sz="1400" dirty="0" smtClean="0"/>
              <a:t>118,21 </a:t>
            </a:r>
            <a:r>
              <a:rPr lang="sr-Latn-RS" altLang="en-US" sz="1400" dirty="0"/>
              <a:t>bez obzira gde je tržišni kurs na dan dospeća</a:t>
            </a:r>
          </a:p>
          <a:p>
            <a:pPr marL="0" indent="0">
              <a:buNone/>
            </a:pPr>
            <a:endParaRPr lang="sr-Latn-RS" altLang="en-US" sz="1400" dirty="0"/>
          </a:p>
          <a:p>
            <a:pPr marL="0" indent="0">
              <a:buNone/>
            </a:pPr>
            <a:r>
              <a:rPr lang="en-US" sz="1600" dirty="0" smtClean="0"/>
              <a:t>	</a:t>
            </a:r>
            <a:endParaRPr lang="en-US" sz="1600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16" y="1750250"/>
            <a:ext cx="5218459" cy="12748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16" y="4029920"/>
            <a:ext cx="5540684" cy="1383271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>
            <a:off x="6797859" y="1803507"/>
            <a:ext cx="2541587" cy="1143000"/>
          </a:xfrm>
          <a:prstGeom prst="left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Klijent prodaje 100.000 EUR sa valutom 6 meseci od danas</a:t>
            </a:r>
            <a:endParaRPr kumimoji="0" lang="sr-Latn-R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6844258" y="4270191"/>
            <a:ext cx="2541587" cy="1143000"/>
          </a:xfrm>
          <a:prstGeom prst="left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Klijent kupuje 100.000 EUR sa valutom 6 meseci od danas</a:t>
            </a:r>
          </a:p>
        </p:txBody>
      </p:sp>
    </p:spTree>
    <p:extLst>
      <p:ext uri="{BB962C8B-B14F-4D97-AF65-F5344CB8AC3E}">
        <p14:creationId xmlns:p14="http://schemas.microsoft.com/office/powerpoint/2010/main" val="183914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Terminska kupoprodaja deviza – prednosti i nedostaci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400" b="1" dirty="0" smtClean="0"/>
              <a:t>Glavni </a:t>
            </a:r>
            <a:r>
              <a:rPr lang="sr-Latn-CS" altLang="en-US" sz="1400" b="1" dirty="0"/>
              <a:t>faktori koji utiču na cenu </a:t>
            </a:r>
            <a:r>
              <a:rPr lang="sr-Latn-CS" altLang="en-US" sz="1400" b="1" dirty="0" smtClean="0"/>
              <a:t>terminske kupoprodaje deviza (Forward kurs) su:</a:t>
            </a:r>
            <a:endParaRPr lang="sr-Latn-CS" altLang="en-US" sz="1400" b="1" dirty="0"/>
          </a:p>
          <a:p>
            <a:pPr marL="282575" lvl="1" indent="-161925" algn="just">
              <a:lnSpc>
                <a:spcPct val="105000"/>
              </a:lnSpc>
            </a:pPr>
            <a:endParaRPr lang="sr-Latn-CS" altLang="en-US" sz="1400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 smtClean="0"/>
              <a:t>Spot kurs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Trenutne tržišne kamatne </a:t>
            </a:r>
            <a:r>
              <a:rPr lang="sr-Latn-CS" altLang="en-US" sz="1400" dirty="0" smtClean="0"/>
              <a:t>stope na valute koje su predmet transakcije</a:t>
            </a:r>
            <a:endParaRPr lang="sr-Latn-CS" altLang="en-US" sz="1400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Vremenski period na koji se ugovara zaštita od </a:t>
            </a:r>
            <a:r>
              <a:rPr lang="sr-Latn-CS" altLang="en-US" sz="1400" dirty="0" smtClean="0"/>
              <a:t>valutnog rizika( do max 1 godine)</a:t>
            </a:r>
            <a:endParaRPr lang="sr-Latn-CS" altLang="en-US" sz="1400" dirty="0"/>
          </a:p>
          <a:p>
            <a:pPr marL="120650" lvl="1" indent="0" algn="just">
              <a:lnSpc>
                <a:spcPct val="105000"/>
              </a:lnSpc>
              <a:buNone/>
            </a:pPr>
            <a:endParaRPr lang="sr-Latn-CS" altLang="en-US" sz="1400" b="1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400" b="1" dirty="0" smtClean="0"/>
              <a:t>Prednosti:</a:t>
            </a:r>
            <a:endParaRPr lang="en-US" altLang="en-US" sz="1400" b="1" dirty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400" dirty="0"/>
              <a:t>N</a:t>
            </a:r>
            <a:r>
              <a:rPr lang="sr-Latn-CS" altLang="en-US" sz="1400" dirty="0"/>
              <a:t>ema inicijalnih troškova</a:t>
            </a:r>
            <a:r>
              <a:rPr lang="en-US" altLang="en-US" sz="1400" dirty="0"/>
              <a:t> 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Zaštita od promena tržišnih </a:t>
            </a:r>
            <a:r>
              <a:rPr lang="sr-Latn-RS" altLang="en-US" sz="1400" dirty="0" smtClean="0"/>
              <a:t>kurseva</a:t>
            </a:r>
            <a:endParaRPr lang="en-US" altLang="en-US" sz="1400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Izvesnost novčanih tokova za kompaniju</a:t>
            </a:r>
            <a:endParaRPr lang="en-US" altLang="en-US" sz="1400" dirty="0"/>
          </a:p>
          <a:p>
            <a:pPr marL="120650" lvl="1" indent="0" algn="just">
              <a:lnSpc>
                <a:spcPct val="105000"/>
              </a:lnSpc>
              <a:buNone/>
            </a:pPr>
            <a:endParaRPr lang="en-US" altLang="en-US" sz="1400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en-US" altLang="en-US" sz="1400" b="1" dirty="0"/>
              <a:t> </a:t>
            </a:r>
            <a:r>
              <a:rPr lang="sr-Latn-CS" altLang="en-US" sz="1400" b="1" dirty="0" smtClean="0"/>
              <a:t>Nedostaci</a:t>
            </a:r>
            <a:r>
              <a:rPr lang="sr-Latn-RS" altLang="en-US" sz="1400" b="1" dirty="0" smtClean="0"/>
              <a:t>:</a:t>
            </a:r>
            <a:endParaRPr lang="en-US" altLang="en-US" sz="1400" b="1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b="1" dirty="0"/>
              <a:t>Kompanija ne može da participira u povoljnim kretanjima </a:t>
            </a:r>
            <a:r>
              <a:rPr lang="sr-Latn-CS" altLang="en-US" sz="1400" b="1" dirty="0" smtClean="0"/>
              <a:t>tržišnih kurseva,(Npr.u </a:t>
            </a:r>
            <a:r>
              <a:rPr lang="sr-Latn-CS" altLang="en-US" sz="1400" b="1" dirty="0"/>
              <a:t>slučaju da </a:t>
            </a:r>
            <a:r>
              <a:rPr lang="sr-Latn-CS" altLang="en-US" sz="1400" b="1" dirty="0" smtClean="0"/>
              <a:t>je tržišni kurs na dan dospeća niži od forward kursa koji </a:t>
            </a:r>
            <a:r>
              <a:rPr lang="sr-Latn-CS" altLang="en-US" sz="1400" b="1" dirty="0"/>
              <a:t>je </a:t>
            </a:r>
            <a:r>
              <a:rPr lang="sr-Latn-CS" altLang="en-US" sz="1400" b="1" dirty="0" smtClean="0"/>
              <a:t>ugovoren, u slučaju kada klijent kupuje devize na forward)</a:t>
            </a:r>
            <a:r>
              <a:rPr lang="en-US" altLang="en-US" sz="1400" b="1" dirty="0" smtClean="0"/>
              <a:t>.</a:t>
            </a:r>
            <a:endParaRPr lang="sr-Latn-RS" altLang="en-US" sz="1400" b="1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b="1" smtClean="0"/>
              <a:t>Potencijalni </a:t>
            </a:r>
            <a:r>
              <a:rPr lang="sr-Latn-CS" altLang="en-US" sz="1400" b="1" dirty="0"/>
              <a:t>trošak u slučaju prevremenog </a:t>
            </a:r>
            <a:r>
              <a:rPr lang="sr-Latn-CS" altLang="en-US" sz="1400" b="1"/>
              <a:t>raskida </a:t>
            </a:r>
            <a:r>
              <a:rPr lang="sr-Latn-CS" altLang="en-US" sz="1400" b="1" smtClean="0"/>
              <a:t>ili neispunjenja obaveza iz ugovora </a:t>
            </a:r>
            <a:r>
              <a:rPr lang="sr-Latn-CS" altLang="en-US" sz="1400" b="1" dirty="0"/>
              <a:t>o </a:t>
            </a:r>
            <a:r>
              <a:rPr lang="sr-Latn-RS" altLang="en-US" sz="1400" b="1" dirty="0" smtClean="0"/>
              <a:t>Terminskoj kupoprodaji deviza.</a:t>
            </a:r>
            <a:r>
              <a:rPr lang="en-US" altLang="en-US" sz="1400" b="1" dirty="0" smtClean="0"/>
              <a:t> </a:t>
            </a:r>
            <a:endParaRPr lang="sr-Latn-RS" altLang="en-US" sz="1400" b="1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400" b="1" dirty="0" err="1" smtClean="0"/>
              <a:t>Potencijalni</a:t>
            </a:r>
            <a:r>
              <a:rPr lang="en-US" altLang="en-US" sz="1400" b="1" dirty="0" smtClean="0"/>
              <a:t> </a:t>
            </a:r>
            <a:r>
              <a:rPr lang="en-US" altLang="en-US" sz="1400" b="1" dirty="0" err="1" smtClean="0"/>
              <a:t>tro</a:t>
            </a:r>
            <a:r>
              <a:rPr lang="sr-Latn-RS" altLang="en-US" sz="1400" b="1" dirty="0" smtClean="0"/>
              <a:t>š</a:t>
            </a:r>
            <a:r>
              <a:rPr lang="en-US" altLang="en-US" sz="1400" b="1" dirty="0" err="1" smtClean="0"/>
              <a:t>ak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se </a:t>
            </a:r>
            <a:r>
              <a:rPr lang="en-US" altLang="en-US" sz="1400" b="1" dirty="0" err="1" smtClean="0"/>
              <a:t>utvr</a:t>
            </a:r>
            <a:r>
              <a:rPr lang="sr-Latn-RS" altLang="en-US" sz="1400" b="1" dirty="0" smtClean="0"/>
              <a:t>đ</a:t>
            </a:r>
            <a:r>
              <a:rPr lang="en-US" altLang="en-US" sz="1400" b="1" dirty="0" err="1" smtClean="0"/>
              <a:t>uje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u </a:t>
            </a:r>
            <a:r>
              <a:rPr lang="en-US" altLang="en-US" sz="1400" b="1" dirty="0" err="1"/>
              <a:t>trenutku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zatvaranja</a:t>
            </a:r>
            <a:r>
              <a:rPr lang="en-US" altLang="en-US" sz="1400" b="1" dirty="0"/>
              <a:t> </a:t>
            </a:r>
            <a:r>
              <a:rPr lang="sr-Latn-RS" altLang="en-US" sz="1400" b="1" dirty="0" smtClean="0"/>
              <a:t>transakcije, z</a:t>
            </a:r>
            <a:r>
              <a:rPr lang="en-US" altLang="en-US" sz="1400" b="1" dirty="0" err="1" smtClean="0"/>
              <a:t>avisi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od </a:t>
            </a:r>
            <a:r>
              <a:rPr lang="sr-Latn-RS" altLang="en-US" sz="1400" b="1" dirty="0" smtClean="0"/>
              <a:t>cene zamenske transakcije, </a:t>
            </a:r>
            <a:r>
              <a:rPr lang="en-US" altLang="en-US" sz="1400" b="1" dirty="0" smtClean="0"/>
              <a:t>I </a:t>
            </a:r>
            <a:r>
              <a:rPr lang="en-US" altLang="en-US" sz="1400" b="1" dirty="0"/>
              <a:t>ne </a:t>
            </a:r>
            <a:r>
              <a:rPr lang="en-US" altLang="en-US" sz="1400" b="1" dirty="0" err="1"/>
              <a:t>moze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biti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poznat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unapred</a:t>
            </a:r>
            <a:r>
              <a:rPr lang="en-US" altLang="en-US" sz="1400" b="1" dirty="0"/>
              <a:t>.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591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Svrha</a:t>
            </a:r>
            <a:r>
              <a:rPr lang="en-US" b="1" i="1" dirty="0" smtClean="0"/>
              <a:t> </a:t>
            </a:r>
            <a:r>
              <a:rPr lang="en-US" b="1" i="1" dirty="0" err="1" smtClean="0"/>
              <a:t>ove</a:t>
            </a:r>
            <a:r>
              <a:rPr lang="en-US" b="1" i="1" dirty="0" smtClean="0"/>
              <a:t> </a:t>
            </a:r>
            <a:r>
              <a:rPr lang="en-US" b="1" i="1" dirty="0" err="1" smtClean="0"/>
              <a:t>prezentacije</a:t>
            </a:r>
            <a:r>
              <a:rPr lang="en-US" b="1" i="1" dirty="0" smtClean="0"/>
              <a:t> je da se </a:t>
            </a:r>
            <a:r>
              <a:rPr lang="en-US" b="1" i="1" dirty="0"/>
              <a:t>k</a:t>
            </a:r>
            <a:r>
              <a:rPr lang="pl-PL" b="1" i="1" dirty="0" smtClean="0"/>
              <a:t>lijent </a:t>
            </a:r>
            <a:r>
              <a:rPr lang="en-US" b="1" i="1" dirty="0" err="1" smtClean="0"/>
              <a:t>upozna</a:t>
            </a:r>
            <a:r>
              <a:rPr lang="pl-PL" b="1" i="1" dirty="0" smtClean="0"/>
              <a:t> </a:t>
            </a:r>
            <a:r>
              <a:rPr lang="pl-PL" b="1" i="1" dirty="0"/>
              <a:t>sa svim rizicima vezanim za zaključenje Transakcije </a:t>
            </a:r>
            <a:r>
              <a:rPr lang="pl-PL" b="1" i="1" dirty="0" smtClean="0"/>
              <a:t> </a:t>
            </a:r>
            <a:r>
              <a:rPr lang="pl-PL" b="1" i="1" dirty="0"/>
              <a:t>i </a:t>
            </a:r>
            <a:r>
              <a:rPr lang="hr-HR" b="1" i="1" dirty="0"/>
              <a:t>samostalno </a:t>
            </a:r>
            <a:r>
              <a:rPr lang="hr-HR" b="1" i="1" dirty="0" smtClean="0"/>
              <a:t>procen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vrednost i rizike Transakcije, i razume i </a:t>
            </a:r>
            <a:r>
              <a:rPr lang="hr-HR" b="1" i="1" dirty="0" smtClean="0"/>
              <a:t>prihvat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uslove i rizike zaključene Transakcije.  </a:t>
            </a:r>
            <a:endParaRPr lang="en-US" dirty="0"/>
          </a:p>
          <a:p>
            <a:r>
              <a:rPr lang="hr-HR" b="1" i="1" dirty="0"/>
              <a:t>Klijent </a:t>
            </a:r>
            <a:r>
              <a:rPr lang="en-US" b="1" i="1" dirty="0"/>
              <a:t> </a:t>
            </a:r>
            <a:r>
              <a:rPr lang="en-US" b="1" i="1" dirty="0" err="1" smtClean="0"/>
              <a:t>nece</a:t>
            </a:r>
            <a:r>
              <a:rPr lang="hr-HR" b="1" i="1" dirty="0" smtClean="0"/>
              <a:t> </a:t>
            </a:r>
            <a:r>
              <a:rPr lang="hr-HR" b="1" i="1" dirty="0"/>
              <a:t>nikakvu (pisanu ili usmenu) komunikaciju </a:t>
            </a:r>
            <a:r>
              <a:rPr lang="hr-HR" b="1" i="1" dirty="0" smtClean="0"/>
              <a:t>Banke</a:t>
            </a:r>
            <a:r>
              <a:rPr lang="en-US" b="1" i="1" dirty="0" smtClean="0"/>
              <a:t> </a:t>
            </a:r>
            <a:r>
              <a:rPr lang="hr-HR" b="1" i="1" dirty="0" smtClean="0"/>
              <a:t>smatra</a:t>
            </a:r>
            <a:r>
              <a:rPr lang="en-US" b="1" i="1" dirty="0" err="1" smtClean="0"/>
              <a:t>ti</a:t>
            </a:r>
            <a:r>
              <a:rPr lang="hr-HR" b="1" i="1" dirty="0" smtClean="0"/>
              <a:t> </a:t>
            </a:r>
            <a:r>
              <a:rPr lang="hr-HR" b="1" i="1" dirty="0"/>
              <a:t>savetom ili preporukom za zaključenje bilo koje Transakcije, kao što ni informacije i objašnjenja vezana uz uslove neke Transakcije ne smatra savetom radi izvršenja nekog ulaganja ili preporukom radi zaključenja navedene Transakcije</a:t>
            </a:r>
            <a:r>
              <a:rPr lang="hr-HR" b="1" i="1" dirty="0" smtClean="0"/>
              <a:t>.</a:t>
            </a:r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                                                            </a:t>
            </a:r>
            <a:r>
              <a:rPr lang="en-US" dirty="0"/>
              <a:t>OTP Banka </a:t>
            </a:r>
            <a:r>
              <a:rPr lang="en-US" dirty="0" err="1"/>
              <a:t>Srbija</a:t>
            </a:r>
            <a:r>
              <a:rPr lang="en-US" dirty="0"/>
              <a:t> ad </a:t>
            </a:r>
            <a:r>
              <a:rPr lang="en-US" dirty="0" smtClean="0"/>
              <a:t>Beograd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9039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06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Y.%m.%d.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24&quot;&gt;&lt;elem m_fUsage=&quot;3.24412069145409942550E+00&quot;&gt;&lt;m_msothmcolidx val=&quot;0&quot;/&gt;&lt;m_rgb r=&quot;99&quot; g=&quot;CC&quot; b=&quot;00&quot;/&gt;&lt;m_nBrightness tagver0=&quot;26206&quot; tagname0=&quot;m_nBrightnessUNRECOGNIZED&quot; val=&quot;0&quot;/&gt;&lt;/elem&gt;&lt;elem m_fUsage=&quot;2.23678786173657728753E+00&quot;&gt;&lt;m_msothmcolidx val=&quot;0&quot;/&gt;&lt;m_rgb r=&quot;66&quot; g=&quot;B9&quot; b=&quot;42&quot;/&gt;&lt;m_nBrightness tagver0=&quot;26206&quot; tagname0=&quot;m_nBrightnessUNRECOGNIZED&quot; val=&quot;0&quot;/&gt;&lt;/elem&gt;&lt;elem m_fUsage=&quot;1.62358790949273634752E+00&quot;&gt;&lt;m_msothmcolidx val=&quot;0&quot;/&gt;&lt;m_rgb r=&quot;FF&quot; g=&quot;C0&quot; b=&quot;00&quot;/&gt;&lt;m_nBrightness tagver0=&quot;26206&quot; tagname0=&quot;m_nBrightnessUNRECOGNIZED&quot; val=&quot;0&quot;/&gt;&lt;/elem&gt;&lt;elem m_fUsage=&quot;1.31949000000000005173E+00&quot;&gt;&lt;m_msothmcolidx val=&quot;0&quot;/&gt;&lt;m_rgb r=&quot;E0&quot; g=&quot;2C&quot; b=&quot;2C&quot;/&gt;&lt;m_nBrightness tagver0=&quot;26206&quot; tagname0=&quot;m_nBrightnessUNRECOGNIZED&quot; val=&quot;0&quot;/&gt;&lt;/elem&gt;&lt;elem m_fUsage=&quot;5.36616119313900075127E-01&quot;&gt;&lt;m_msothmcolidx val=&quot;0&quot;/&gt;&lt;m_rgb r=&quot;E0&quot; g=&quot;FF&quot; b=&quot;84&quot;/&gt;&lt;m_nBrightness tagver0=&quot;26206&quot; tagname0=&quot;m_nBrightnessUNRECOGNIZED&quot; val=&quot;0&quot;/&gt;&lt;/elem&gt;&lt;elem m_fUsage=&quot;4.92808793647299347995E-01&quot;&gt;&lt;m_msothmcolidx val=&quot;0&quot;/&gt;&lt;m_rgb r=&quot;F3&quot; g=&quot;66&quot; b=&quot;29&quot;/&gt;&lt;m_nBrightness tagver0=&quot;26206&quot; tagname0=&quot;m_nBrightnessUNRECOGNIZED&quot; val=&quot;0&quot;/&gt;&lt;/elem&gt;&lt;elem m_fUsage=&quot;2.36245497880088528575E-01&quot;&gt;&lt;m_msothmcolidx val=&quot;0&quot;/&gt;&lt;m_rgb r=&quot;F4&quot; g=&quot;71&quot; b=&quot;5D&quot;/&gt;&lt;m_nBrightness tagver0=&quot;26206&quot; tagname0=&quot;m_nBrightnessUNRECOGNIZED&quot; val=&quot;0&quot;/&gt;&lt;/elem&gt;&lt;elem m_fUsage=&quot;1.07001977167483053321E-01&quot;&gt;&lt;m_msothmcolidx val=&quot;0&quot;/&gt;&lt;m_rgb r=&quot;E7&quot; g=&quot;2F&quot; b=&quot;2C&quot;/&gt;&lt;m_nBrightness tagver0=&quot;26206&quot; tagname0=&quot;m_nBrightnessUNRECOGNIZED&quot; val=&quot;0&quot;/&gt;&lt;/elem&gt;&lt;elem m_fUsage=&quot;7.56334080787275653268E-02&quot;&gt;&lt;m_msothmcolidx val=&quot;0&quot;/&gt;&lt;m_rgb r=&quot;22&quot; g=&quot;8C&quot; b=&quot;4A&quot;/&gt;&lt;m_nBrightness tagver0=&quot;26206&quot; tagname0=&quot;m_nBrightnessUNRECOGNIZED&quot; val=&quot;0&quot;/&gt;&lt;/elem&gt;&lt;elem m_fUsage=&quot;4.71012869724624916312E-02&quot;&gt;&lt;m_msothmcolidx val=&quot;0&quot;/&gt;&lt;m_rgb r=&quot;99&quot; g=&quot;16&quot; b=&quot;CB&quot;/&gt;&lt;m_nBrightness tagver0=&quot;26206&quot; tagname0=&quot;m_nBrightnessUNRECOGNIZED&quot; val=&quot;0&quot;/&gt;&lt;/elem&gt;&lt;elem m_fUsage=&quot;3.81520424476946215520E-02&quot;&gt;&lt;m_msothmcolidx val=&quot;0&quot;/&gt;&lt;m_rgb r=&quot;F5&quot; g=&quot;EA&quot; b=&quot;03&quot;/&gt;&lt;m_nBrightness tagver0=&quot;26206&quot; tagname0=&quot;m_nBrightnessUNRECOGNIZED&quot; val=&quot;0&quot;/&gt;&lt;/elem&gt;&lt;elem m_fUsage=&quot;3.43368382029251573151E-02&quot;&gt;&lt;m_msothmcolidx val=&quot;0&quot;/&gt;&lt;m_rgb r=&quot;51&quot; g=&quot;B5&quot; b=&quot;FF&quot;/&gt;&lt;m_nBrightness tagver0=&quot;26206&quot; tagname0=&quot;m_nBrightnessUNRECOGNIZED&quot; val=&quot;0&quot;/&gt;&lt;/elem&gt;&lt;elem m_fUsage=&quot;2.65813412815970977199E-03&quot;&gt;&lt;m_msothmcolidx val=&quot;0&quot;/&gt;&lt;m_rgb r=&quot;F4&quot; g=&quot;71&quot; b=&quot;5E&quot;/&gt;&lt;m_nBrightness tagver0=&quot;26206&quot; tagname0=&quot;m_nBrightnessUNRECOGNIZED&quot; val=&quot;0&quot;/&gt;&lt;/elem&gt;&lt;elem m_fUsage=&quot;2.33230576003099453197E-03&quot;&gt;&lt;m_msothmcolidx val=&quot;0&quot;/&gt;&lt;m_rgb r=&quot;35&quot; g=&quot;66&quot; b=&quot;54&quot;/&gt;&lt;m_nBrightness tagver0=&quot;26206&quot; tagname0=&quot;m_nBrightnessUNRECOGNIZED&quot; val=&quot;0&quot;/&gt;&lt;/elem&gt;&lt;elem m_fUsage=&quot;2.23916081358430194698E-03&quot;&gt;&lt;m_msothmcolidx val=&quot;0&quot;/&gt;&lt;m_rgb r=&quot;33&quot; g=&quot;99&quot; b=&quot;66&quot;/&gt;&lt;m_nBrightness tagver0=&quot;26206&quot; tagname0=&quot;m_nBrightnessUNRECOGNIZED&quot; val=&quot;0&quot;/&gt;&lt;/elem&gt;&lt;elem m_fUsage=&quot;8.59504455717143901229E-04&quot;&gt;&lt;m_msothmcolidx val=&quot;0&quot;/&gt;&lt;m_rgb r=&quot;F4&quot; g=&quot;71&quot; b=&quot;5C&quot;/&gt;&lt;m_nBrightness tagver0=&quot;26206&quot; tagname0=&quot;m_nBrightnessUNRECOGNIZED&quot; val=&quot;0&quot;/&gt;&lt;/elem&gt;&lt;elem m_fUsage=&quot;9.26144744688693361684E-06&quot;&gt;&lt;m_msothmcolidx val=&quot;0&quot;/&gt;&lt;m_rgb r=&quot;00&quot; g=&quot;79&quot; b=&quot;58&quot;/&gt;&lt;m_nBrightness tagver0=&quot;26206&quot; tagname0=&quot;m_nBrightnessUNRECOGNIZED&quot; val=&quot;0&quot;/&gt;&lt;/elem&gt;&lt;elem m_fUsage=&quot;7.30718189086915602138E-06&quot;&gt;&lt;m_msothmcolidx val=&quot;0&quot;/&gt;&lt;m_rgb r=&quot;ED&quot; g=&quot;73&quot; b=&quot;18&quot;/&gt;&lt;m_nBrightness tagver0=&quot;26206&quot; tagname0=&quot;m_nBrightnessUNRECOGNIZED&quot; val=&quot;0&quot;/&gt;&lt;/elem&gt;&lt;elem m_fUsage=&quot;6.75155121849747319078E-06&quot;&gt;&lt;m_msothmcolidx val=&quot;0&quot;/&gt;&lt;m_rgb r=&quot;B7&quot; g=&quot;EA&quot; b=&quot;68&quot;/&gt;&lt;m_nBrightness tagver0=&quot;26206&quot; tagname0=&quot;m_nBrightnessUNRECOGNIZED&quot; val=&quot;0&quot;/&gt;&lt;/elem&gt;&lt;elem m_fUsage=&quot;4.42969275445619319851E-06&quot;&gt;&lt;m_msothmcolidx val=&quot;0&quot;/&gt;&lt;m_rgb r=&quot;1B&quot; g=&quot;B4&quot; b=&quot;26&quot;/&gt;&lt;m_nBrightness tagver0=&quot;26206&quot; tagname0=&quot;m_nBrightnessUNRECOGNIZED&quot; val=&quot;0&quot;/&gt;&lt;/elem&gt;&lt;elem m_fUsage=&quot;2.77594306075071089828E-07&quot;&gt;&lt;m_msothmcolidx val=&quot;0&quot;/&gt;&lt;m_rgb r=&quot;52&quot; g=&quot;9E&quot; b=&quot;82&quot;/&gt;&lt;m_nBrightness tagver0=&quot;26206&quot; tagname0=&quot;m_nBrightnessUNRECOGNIZED&quot; val=&quot;0&quot;/&gt;&lt;/elem&gt;&lt;elem m_fUsage=&quot;1.23202331152730022785E-07&quot;&gt;&lt;m_msothmcolidx val=&quot;0&quot;/&gt;&lt;m_rgb r=&quot;2B&quot; g=&quot;AC&quot; b=&quot;5B&quot;/&gt;&lt;m_nBrightness tagver0=&quot;26206&quot; tagname0=&quot;m_nBrightnessUNRECOGNIZED&quot; val=&quot;0&quot;/&gt;&lt;/elem&gt;&lt;elem m_fUsage=&quot;8.08330494693061737940E-08&quot;&gt;&lt;m_msothmcolidx val=&quot;0&quot;/&gt;&lt;m_rgb r=&quot;13&quot; g=&quot;BB&quot; b=&quot;DF&quot;/&gt;&lt;m_nBrightness tagver0=&quot;26206&quot; tagname0=&quot;m_nBrightnessUNRECOGNIZED&quot; val=&quot;0&quot;/&gt;&lt;/elem&gt;&lt;elem m_fUsage=&quot;7.27497445223755524442E-08&quot;&gt;&lt;m_msothmcolidx val=&quot;0&quot;/&gt;&lt;m_rgb r=&quot;24&quot; g=&quot;C9&quot; b=&quot;EC&quot;/&gt;&lt;m_nBrightness tagver0=&quot;26206&quot; tagname0=&quot;m_nBrightnessUNRECOGNIZED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_59GH2ZQ.2oNKCgigHFow"/>
</p:tagLst>
</file>

<file path=ppt/theme/theme1.xml><?xml version="1.0" encoding="utf-8"?>
<a:theme xmlns:a="http://schemas.openxmlformats.org/drawingml/2006/main" name="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8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8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9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9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8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2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29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9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3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3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4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3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3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89716</TotalTime>
  <Words>693</Words>
  <Application>Microsoft Office PowerPoint</Application>
  <PresentationFormat>A4 Paper (210x297 mm)</PresentationFormat>
  <Paragraphs>81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62" baseType="lpstr">
      <vt:lpstr>Arial</vt:lpstr>
      <vt:lpstr>Calibri</vt:lpstr>
      <vt:lpstr>Webdings</vt:lpstr>
      <vt:lpstr>Wingdings</vt:lpstr>
      <vt:lpstr>Egyéni tervezés</vt:lpstr>
      <vt:lpstr>1_Egyéni tervezés</vt:lpstr>
      <vt:lpstr>2_Egyéni tervezés</vt:lpstr>
      <vt:lpstr>3_Egyéni tervezés</vt:lpstr>
      <vt:lpstr>4_Egyéni tervezés</vt:lpstr>
      <vt:lpstr>5_Egyéni tervezés</vt:lpstr>
      <vt:lpstr>6_Egyéni tervezés</vt:lpstr>
      <vt:lpstr>49_Egyéni tervezés</vt:lpstr>
      <vt:lpstr>7_Egyéni tervezés</vt:lpstr>
      <vt:lpstr>8_Egyéni tervezés</vt:lpstr>
      <vt:lpstr>9_Egyéni tervezés</vt:lpstr>
      <vt:lpstr>10_Egyéni tervezés</vt:lpstr>
      <vt:lpstr>11_Egyéni tervezés</vt:lpstr>
      <vt:lpstr>12_Egyéni tervezés</vt:lpstr>
      <vt:lpstr>13_Egyéni tervezés</vt:lpstr>
      <vt:lpstr>14_Egyéni tervezés</vt:lpstr>
      <vt:lpstr>15_Egyéni tervezés</vt:lpstr>
      <vt:lpstr>16_Egyéni tervezés</vt:lpstr>
      <vt:lpstr>17_Egyéni tervezés</vt:lpstr>
      <vt:lpstr>18_Egyéni tervezés</vt:lpstr>
      <vt:lpstr>19_Egyéni tervezés</vt:lpstr>
      <vt:lpstr>20_Egyéni tervezés</vt:lpstr>
      <vt:lpstr>21_Egyéni tervezés</vt:lpstr>
      <vt:lpstr>22_Egyéni tervezés</vt:lpstr>
      <vt:lpstr>23_Egyéni tervezés</vt:lpstr>
      <vt:lpstr>24_Egyéni tervezés</vt:lpstr>
      <vt:lpstr>287_Egyéni tervezés</vt:lpstr>
      <vt:lpstr>288_Egyéni tervezés</vt:lpstr>
      <vt:lpstr>289_Egyéni tervezés</vt:lpstr>
      <vt:lpstr>290_Egyéni tervezés</vt:lpstr>
      <vt:lpstr>291_Egyéni tervezés</vt:lpstr>
      <vt:lpstr>284_Egyéni tervezés</vt:lpstr>
      <vt:lpstr>25_Egyéni tervezés</vt:lpstr>
      <vt:lpstr>26_Egyéni tervezés</vt:lpstr>
      <vt:lpstr>27_Egyéni tervezés</vt:lpstr>
      <vt:lpstr>28_Egyéni tervezés</vt:lpstr>
      <vt:lpstr>29_Egyéni tervezés</vt:lpstr>
      <vt:lpstr>30_Egyéni tervezés</vt:lpstr>
      <vt:lpstr>232_Egyéni tervezés</vt:lpstr>
      <vt:lpstr>31_Egyéni tervezés</vt:lpstr>
      <vt:lpstr>292_Egyéni tervezés</vt:lpstr>
      <vt:lpstr>293_Egyéni tervezés</vt:lpstr>
      <vt:lpstr>32_Egyéni tervezés</vt:lpstr>
      <vt:lpstr>33_Egyéni tervezés</vt:lpstr>
      <vt:lpstr>34_Egyéni tervezés</vt:lpstr>
      <vt:lpstr>35_Egyéni tervezés</vt:lpstr>
      <vt:lpstr>36_Egyéni tervezés</vt:lpstr>
      <vt:lpstr>246_Egyéni tervezés</vt:lpstr>
      <vt:lpstr>39_Egyéni tervezés</vt:lpstr>
      <vt:lpstr>37_Egyéni tervezés</vt:lpstr>
      <vt:lpstr>think-cell Slide</vt:lpstr>
      <vt:lpstr>   TERMINSKA KUPOPRODAJA DEVIZA/ FORWARD TRANSAKCIJE  ZAŠTITA OD VALUTNOG RIZIKA     17. mart 2021. </vt:lpstr>
      <vt:lpstr>Sadržaj:</vt:lpstr>
      <vt:lpstr>Šta je valutni rizik</vt:lpstr>
      <vt:lpstr>Šta je Terminska kupoprodaja deviza - Forward transakcija</vt:lpstr>
      <vt:lpstr>Primer</vt:lpstr>
      <vt:lpstr>Terminska kupoprodaja deviza – prednosti i nedostaci</vt:lpstr>
      <vt:lpstr>PowerPoint Presentation</vt:lpstr>
    </vt:vector>
  </TitlesOfParts>
  <Company>OTP Bank Nyrt.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OTP Bank 2011 1Q confcall</dc:title>
  <dc:creator>Görömbei Judit</dc:creator>
  <cp:lastModifiedBy>Vesna Milasinovic</cp:lastModifiedBy>
  <cp:revision>5975</cp:revision>
  <cp:lastPrinted>2019-08-07T11:10:33Z</cp:lastPrinted>
  <dcterms:created xsi:type="dcterms:W3CDTF">2007-01-24T09:37:29Z</dcterms:created>
  <dcterms:modified xsi:type="dcterms:W3CDTF">2021-03-17T12:16:15Z</dcterms:modified>
</cp:coreProperties>
</file>